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6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3" r:id="rId25"/>
    <p:sldId id="280" r:id="rId26"/>
    <p:sldId id="282" r:id="rId27"/>
    <p:sldId id="284" r:id="rId28"/>
    <p:sldId id="281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1" r:id="rId55"/>
    <p:sldId id="310" r:id="rId56"/>
    <p:sldId id="312" r:id="rId57"/>
    <p:sldId id="313" r:id="rId58"/>
    <p:sldId id="314" r:id="rId5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29" autoAdjust="0"/>
    <p:restoredTop sz="94660"/>
  </p:normalViewPr>
  <p:slideViewPr>
    <p:cSldViewPr>
      <p:cViewPr varScale="1">
        <p:scale>
          <a:sx n="103" d="100"/>
          <a:sy n="103" d="100"/>
        </p:scale>
        <p:origin x="-2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49672B2-90A3-49B2-A645-66B2CC35CEAE}" type="datetimeFigureOut">
              <a:rPr lang="tr-TR"/>
              <a:pPr>
                <a:defRPr/>
              </a:pPr>
              <a:t>11/1/2010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tr-T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tr-T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DBE2779-1905-4659-AB03-CB2CF365C08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0632612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DDC8831-753A-4333-A672-A1E4F5AE955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4F50A58-7BB7-479B-9A8E-5174C6D610D4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6A8EFC-FD74-44F5-A57B-ED4519B56964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A40BB29-D7D4-4EE0-AFFB-0EB951CE2915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E271CD-B23E-4443-882F-9723A105F12D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A07B5AF-77CF-4063-9C48-517D1F035C06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84DF1F-F768-40FE-9FBF-3C6E8EE6DB0B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659688-7EE5-4D51-B926-0F78517C24B0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D94D66-8D08-44D4-934A-20FD2569E733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13B87F4-9F6D-4ACC-97D7-A85E3D76C534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09798DF-DEEA-4672-9250-9B0D75FCB745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998872-CE0F-43DC-AB9C-EF681E211CD6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56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168E50D-2458-4462-8761-46548BCAD01E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6AA225-8AA2-4D5C-9D91-D9E145AEA171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CE0E29D-4EFC-4600-9C45-CA6291CCF320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B775A6D-F5EA-48BC-84DE-AEADC5F0DB40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tr-TR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E7AEAC1-D13B-4DF3-9D71-BE8C281F0C4F}" type="slidenum">
              <a:rPr lang="tr-TR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tr-TR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A0F0422-FC83-4422-B653-26D19B815A55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707A91-5EF9-4091-9D7B-B4DAEE80C4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19786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E8E36-2610-4504-8704-81E3E8FB7CF6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B509F-C4DD-4F65-A8FC-A2E05F2DB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9904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F8C8A-86E8-4913-B9F8-4EA02E0C07EA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C6019-9170-463B-B396-603F0B173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218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20C73-72B3-4AB3-89A9-589D17599360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5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4702-9631-403A-AB14-6F43987A39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584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05779D-B814-4B50-A435-0DBC9ACD5509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853DA5-E999-4304-BC3B-D63C10CEAA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02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0527E-572D-448C-BB9C-5692800D74E7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50ED5-D300-497A-8320-CF538320D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0890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71A1B-3D44-45F5-8C42-3A4AA0E90CB3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1E647E-EB32-45D6-ABEA-F9EB7241A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76100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21FB2-0696-492F-B52E-0F63E7358696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4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C14B-8FF6-499B-93CF-F9D761D6E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51896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F81821-877A-42D2-9065-6BDFB3D182CA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8028E1-26D9-4FAA-866B-25C40362A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540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B214B-8E16-401E-BF3F-F17BF60B08EF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6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AAC9F-FAC9-4CA6-BFF7-B921126690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9082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ound Single Corner Rectangle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2E9714-1D4A-45F7-89CF-F171DF4F4B91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565517-319E-4E0A-9767-E6D7F08DF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743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1" name="Text Placeholder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141DDDE-6E7C-477B-B636-33E921F4B36F}" type="datetime1">
              <a:rPr lang="en-US" smtClean="0"/>
              <a:pPr>
                <a:defRPr/>
              </a:pPr>
              <a:t>11/1/2010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012A613-A5B7-4A26-9A06-21F706B65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6" r:id="rId2"/>
    <p:sldLayoutId id="2147483864" r:id="rId3"/>
    <p:sldLayoutId id="2147483857" r:id="rId4"/>
    <p:sldLayoutId id="2147483858" r:id="rId5"/>
    <p:sldLayoutId id="2147483859" r:id="rId6"/>
    <p:sldLayoutId id="2147483865" r:id="rId7"/>
    <p:sldLayoutId id="2147483860" r:id="rId8"/>
    <p:sldLayoutId id="2147483866" r:id="rId9"/>
    <p:sldLayoutId id="2147483861" r:id="rId10"/>
    <p:sldLayoutId id="2147483862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13" y="914400"/>
            <a:ext cx="7772400" cy="1828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tr-TR" dirty="0" smtClean="0"/>
              <a:t>CEIT 253</a:t>
            </a:r>
            <a:br>
              <a:rPr lang="tr-TR" dirty="0" smtClean="0"/>
            </a:br>
            <a:r>
              <a:rPr lang="tr-TR" dirty="0" smtClean="0"/>
              <a:t>BİLGİSAYAR DONANIMI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038600"/>
            <a:ext cx="7772400" cy="9144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Öğ. Gör. Fatih SOYKAN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1600" dirty="0" smtClean="0"/>
              <a:t>2010/2011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707A91-5EF9-4091-9D7B-B4DAEE80C46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Bilgisayar Nedir?</a:t>
            </a:r>
            <a:r>
              <a:rPr lang="tr-TR" b="1" dirty="0" smtClean="0"/>
              <a:t> </a:t>
            </a:r>
            <a:r>
              <a:rPr lang="tr-TR" dirty="0" smtClean="0"/>
              <a:t>(yenilir mi içilir mi?)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/>
              <a:t>Bir bilgisayar sistemi, </a:t>
            </a:r>
            <a:r>
              <a:rPr lang="tr-TR" dirty="0" smtClean="0"/>
              <a:t>5 </a:t>
            </a:r>
            <a:r>
              <a:rPr lang="tr-TR" dirty="0"/>
              <a:t>temel birimden oluşur. </a:t>
            </a: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/>
              <a:t>Aritmetik ve Mantık </a:t>
            </a:r>
            <a:r>
              <a:rPr lang="tr-TR" dirty="0" smtClean="0"/>
              <a:t>Birimi (cpu)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/>
              <a:t>Kontrol </a:t>
            </a:r>
            <a:r>
              <a:rPr lang="tr-TR" dirty="0" smtClean="0"/>
              <a:t>Birimi (kuzey &amp; güney köprüleri)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/>
              <a:t>Bellek </a:t>
            </a:r>
            <a:r>
              <a:rPr lang="tr-TR" dirty="0" smtClean="0"/>
              <a:t>Birimi (ana ve yan bellek)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/>
              <a:t>Giriş </a:t>
            </a:r>
            <a:r>
              <a:rPr lang="tr-TR" dirty="0" smtClean="0"/>
              <a:t>Birimi (klavye, fare, mikrofon)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/>
              <a:t>Çıkış </a:t>
            </a:r>
            <a:r>
              <a:rPr lang="tr-TR" dirty="0" smtClean="0"/>
              <a:t>Birimi (ekran, yazıcı, hoparlör)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8705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Bilgisayar’ın Çalışma Prensibi:</a:t>
            </a:r>
            <a:endParaRPr lang="tr-TR" sz="3200" b="1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48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2400" dirty="0" smtClean="0"/>
              <a:t>Veriler girildikten sonra Ram’e gider. İşlem yapılmak istendiğinde ise işlemci(cpu)’ye gider. Sonuç tekrar ram’e ve oradan da çıkış’a gönderilir.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pic>
        <p:nvPicPr>
          <p:cNvPr id="3074" name="Picture 2" descr="asd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"/>
            <a:ext cx="6858000" cy="4953000"/>
          </a:xfrm>
          <a:prstGeom prst="rect">
            <a:avLst/>
          </a:prstGeom>
          <a:noFill/>
          <a:ln>
            <a:noFill/>
          </a:ln>
          <a:scene3d>
            <a:camera prst="perspectiveRelaxed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70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Kişisel bilgisayar: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3200" dirty="0" smtClean="0"/>
              <a:t>(</a:t>
            </a:r>
            <a:r>
              <a:rPr lang="tr-TR" sz="3200" dirty="0"/>
              <a:t>Personal </a:t>
            </a:r>
            <a:r>
              <a:rPr lang="tr-TR" sz="3200" dirty="0" smtClean="0"/>
              <a:t>Computer or </a:t>
            </a:r>
            <a:r>
              <a:rPr lang="tr-TR" sz="3200" dirty="0"/>
              <a:t>PC)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   		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/>
              <a:t>	 </a:t>
            </a:r>
            <a:r>
              <a:rPr lang="tr-TR" sz="2000" dirty="0" smtClean="0"/>
              <a:t>	1-Ekran,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   		2-Ana kart 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3-İşlemci (CPU) 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4-Bellek (RAM) 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5-Genişletme </a:t>
            </a:r>
            <a:r>
              <a:rPr lang="tr-TR" sz="2000" dirty="0"/>
              <a:t>Kartları (PCI-X, </a:t>
            </a:r>
            <a:r>
              <a:rPr lang="tr-TR" sz="2000" dirty="0" smtClean="0"/>
              <a:t>		AGP</a:t>
            </a:r>
            <a:r>
              <a:rPr lang="tr-TR" sz="2000" dirty="0"/>
              <a:t>, PCI</a:t>
            </a:r>
            <a:r>
              <a:rPr lang="tr-TR" sz="2000" dirty="0" smtClean="0"/>
              <a:t>.)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           	6-Güç Kaynağı 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7-Optik Disk Sürücü (DVD, CD) 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8-Sabit Disk (Depolama Birimi)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9-Klavye 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	10-Fare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pic>
        <p:nvPicPr>
          <p:cNvPr id="17411" name="Picture 2" descr="300px-Personal_computer,_exploded_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2093913"/>
            <a:ext cx="3295650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 fontScale="5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5800" b="1" dirty="0"/>
              <a:t>Süper Bilgisayarlar: </a:t>
            </a:r>
            <a:endParaRPr lang="tr-TR" sz="5800" b="1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5800" dirty="0" smtClean="0"/>
              <a:t> (</a:t>
            </a:r>
            <a:r>
              <a:rPr lang="tr-TR" sz="5800" dirty="0"/>
              <a:t>Super </a:t>
            </a:r>
            <a:r>
              <a:rPr lang="tr-TR" sz="5800" dirty="0" smtClean="0"/>
              <a:t>Computers)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1800" dirty="0" smtClean="0"/>
              <a:t>		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 	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pic>
        <p:nvPicPr>
          <p:cNvPr id="5122" name="Picture 2" descr="C:\Users\marin\Desktop\super-computer_Ev5Ha_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5791200" cy="42672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533400" y="1568450"/>
            <a:ext cx="34290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tr-TR" sz="2300"/>
              <a:t>IBM tarafından ABD enerji bakanlığı için üretilen süper bilgisayarlar 1 saniyede 1 katrilyon işlem yapabilme gücüne sahip. </a:t>
            </a:r>
          </a:p>
          <a:p>
            <a:r>
              <a:rPr lang="tr-TR" sz="2300"/>
              <a:t>Bu işlem gücü 100.000 masaüstü bilgisayarın yaptığı işleme eş orantı anlamına geliyor</a:t>
            </a:r>
            <a:r>
              <a:rPr lang="tr-TR" sz="2300" b="1"/>
              <a:t>. </a:t>
            </a:r>
            <a:endParaRPr lang="tr-TR" sz="2300"/>
          </a:p>
          <a:p>
            <a:endParaRPr lang="tr-TR" sz="2000"/>
          </a:p>
        </p:txBody>
      </p:sp>
      <p:sp>
        <p:nvSpPr>
          <p:cNvPr id="4" name="Rounded Rectangle 3"/>
          <p:cNvSpPr/>
          <p:nvPr/>
        </p:nvSpPr>
        <p:spPr>
          <a:xfrm>
            <a:off x="457200" y="1447800"/>
            <a:ext cx="3200400" cy="44958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 fontScale="5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5800" b="1" dirty="0"/>
              <a:t>Süper Bilgisayarlar: </a:t>
            </a:r>
            <a:endParaRPr lang="tr-TR" sz="5800" b="1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5800" dirty="0" smtClean="0"/>
              <a:t> (</a:t>
            </a:r>
            <a:r>
              <a:rPr lang="tr-TR" sz="5800" dirty="0"/>
              <a:t>Super </a:t>
            </a:r>
            <a:r>
              <a:rPr lang="tr-TR" sz="5800" dirty="0" smtClean="0"/>
              <a:t>Computers)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sz="1800" dirty="0" smtClean="0"/>
              <a:t>		</a:t>
            </a:r>
          </a:p>
          <a:p>
            <a:pPr marL="1965960" lvl="8" indent="0">
              <a:buFont typeface="Wingdings 2"/>
              <a:buNone/>
              <a:defRPr/>
            </a:pPr>
            <a:r>
              <a:rPr lang="tr-TR" sz="2000" dirty="0" smtClean="0"/>
              <a:t>	 	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pic>
        <p:nvPicPr>
          <p:cNvPr id="6146" name="Picture 2" descr="C:\Users\marin\Desktop\p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200"/>
            <a:ext cx="2590800" cy="226571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147" name="Picture 3" descr="C:\Users\marin\Desktop\4-toplama-cikar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14600"/>
            <a:ext cx="1600200" cy="146304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6148" name="Picture 4" descr="C:\Users\marin\Desktop\supercomputer.53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752600"/>
            <a:ext cx="3048000" cy="243998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533400" y="4343400"/>
            <a:ext cx="80772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tr-TR" sz="2000"/>
              <a:t> </a:t>
            </a:r>
          </a:p>
          <a:p>
            <a:r>
              <a:rPr lang="tr-TR" sz="2400"/>
              <a:t>Kişisel Bilgisayar ve Süper Bilgisayar Aynı İşlemi(hesaplamayı) Yapabilir Mi?</a:t>
            </a:r>
          </a:p>
          <a:p>
            <a:endParaRPr lang="tr-TR" sz="20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19200"/>
            <a:ext cx="8077200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sz="2800" b="1" dirty="0">
                <a:latin typeface="+mn-lt"/>
                <a:cs typeface="+mn-cs"/>
              </a:rPr>
              <a:t>Giriş Birimleri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Klavye,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Scanner,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CdRom, Modem,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Barkod Okuyucu,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Tv Kartı,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Ethernet Kartı,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Mikrofon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000" dirty="0">
              <a:latin typeface="+mn-lt"/>
              <a:cs typeface="+mn-cs"/>
            </a:endParaRPr>
          </a:p>
        </p:txBody>
      </p:sp>
      <p:pic>
        <p:nvPicPr>
          <p:cNvPr id="7170" name="Picture 2" descr="C:\Users\marin\Desktop\klavy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4000"/>
            <a:ext cx="1413164" cy="141316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171" name="Picture 3" descr="C:\Users\marin\Desktop\mous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2050504"/>
            <a:ext cx="1246188" cy="124618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172" name="Picture 4" descr="C:\Users\marin\Desktop\Rain-102-Masaustu-Mikrofon_uc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581400"/>
            <a:ext cx="1721668" cy="1340672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7173" name="Picture 5" descr="C:\Users\marin\Desktop\2coiiwy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38600"/>
            <a:ext cx="1524000" cy="1524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1264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r" fontAlgn="auto">
              <a:spcAft>
                <a:spcPts val="0"/>
              </a:spcAft>
              <a:buNone/>
              <a:defRPr/>
            </a:pPr>
            <a:r>
              <a:rPr lang="tr-TR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&gt;&gt;BİLGİSAYAR BİLEŞENLERİ</a:t>
            </a:r>
            <a:endParaRPr lang="tr-TR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lvl="8">
              <a:defRPr/>
            </a:pPr>
            <a:endParaRPr lang="tr-TR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3400" y="1219200"/>
            <a:ext cx="8077200" cy="2986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tr-TR" sz="2800" b="1" dirty="0">
                <a:latin typeface="+mn-lt"/>
                <a:cs typeface="+mn-cs"/>
              </a:rPr>
              <a:t>Çıkış Birimleri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Ekran,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Yazıcı,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Çizici,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Hoparlör</a:t>
            </a:r>
          </a:p>
        </p:txBody>
      </p:sp>
      <p:pic>
        <p:nvPicPr>
          <p:cNvPr id="8194" name="Picture 2" descr="C:\Users\marin\Desktop\lg_moni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7400"/>
            <a:ext cx="1638710" cy="1524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8195" name="Picture 3" descr="C:\Users\marin\Desktop\HP_CB410A_LaserJet_P1005_Yazic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057400"/>
            <a:ext cx="1579563" cy="157956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8196" name="Picture 4" descr="C:\Users\marin\Desktop\3076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038600"/>
            <a:ext cx="1601035" cy="160103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19200"/>
            <a:ext cx="8077200" cy="2986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sz="2800" b="1" dirty="0">
                <a:latin typeface="+mn-lt"/>
                <a:cs typeface="+mn-cs"/>
              </a:rPr>
              <a:t>Hem Giriş Hem Çıkış Birimleri</a:t>
            </a:r>
            <a:endParaRPr lang="tr-TR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Cd/Dvd Yazıcı,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Usb Bellekler,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Sabit Disk(harddisk),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Modem</a:t>
            </a:r>
          </a:p>
        </p:txBody>
      </p:sp>
      <p:pic>
        <p:nvPicPr>
          <p:cNvPr id="9218" name="Picture 2" descr="C:\Users\marin\Desktop\product1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3880" y="4204633"/>
            <a:ext cx="1608138" cy="1608138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219" name="Picture 3" descr="C:\Users\marin\Desktop\seagate_barracuda_7200.11_harddis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362200"/>
            <a:ext cx="1447800" cy="14478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220" name="Picture 4" descr="C:\Users\marin\Desktop\2710200932822832822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114800"/>
            <a:ext cx="1524000" cy="15240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221" name="Picture 5" descr="C:\Users\marin\Desktop\IDXLG-GH22NP20_13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53118" y="2057400"/>
            <a:ext cx="1562100" cy="15621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42" name="Picture 2" descr="C:\Users\marin\Desktop\28CBF05647E440159C1C0099E1FCB329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4114800"/>
            <a:ext cx="1382713" cy="164888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66825"/>
            <a:ext cx="4038600" cy="3848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b="1" dirty="0">
                <a:latin typeface="+mn-lt"/>
                <a:cs typeface="+mn-cs"/>
              </a:rPr>
              <a:t>Bilgisayar KASASI:</a:t>
            </a:r>
            <a:endParaRPr lang="tr-TR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tr-TR" sz="2800" dirty="0">
                <a:latin typeface="+mn-lt"/>
                <a:cs typeface="+mn-cs"/>
              </a:rPr>
              <a:t>İçerisinde bilgisayar bileşenlerini bulunduran </a:t>
            </a:r>
            <a:r>
              <a:rPr lang="tr-TR" sz="2800" b="1" dirty="0">
                <a:latin typeface="+mn-lt"/>
                <a:cs typeface="+mn-cs"/>
              </a:rPr>
              <a:t>metal</a:t>
            </a:r>
            <a:r>
              <a:rPr lang="tr-TR" sz="2800" dirty="0">
                <a:latin typeface="+mn-lt"/>
                <a:cs typeface="+mn-cs"/>
              </a:rPr>
              <a:t> veya </a:t>
            </a:r>
            <a:r>
              <a:rPr lang="tr-TR" sz="2800" b="1" dirty="0">
                <a:latin typeface="+mn-lt"/>
                <a:cs typeface="+mn-cs"/>
              </a:rPr>
              <a:t>alüminyum</a:t>
            </a:r>
            <a:r>
              <a:rPr lang="tr-TR" sz="2800" dirty="0">
                <a:latin typeface="+mn-lt"/>
                <a:cs typeface="+mn-cs"/>
              </a:rPr>
              <a:t> </a:t>
            </a:r>
            <a:r>
              <a:rPr lang="tr-TR" sz="2800" b="1" u="sng" dirty="0">
                <a:latin typeface="+mn-lt"/>
                <a:cs typeface="+mn-cs"/>
              </a:rPr>
              <a:t>muhafazadır</a:t>
            </a:r>
            <a:r>
              <a:rPr lang="tr-TR" sz="2800" dirty="0">
                <a:latin typeface="+mn-lt"/>
                <a:cs typeface="+mn-cs"/>
              </a:rPr>
              <a:t>. </a:t>
            </a:r>
          </a:p>
        </p:txBody>
      </p:sp>
      <p:pic>
        <p:nvPicPr>
          <p:cNvPr id="11266" name="Picture 2" descr="image0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27606"/>
            <a:ext cx="3733800" cy="415407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66825"/>
            <a:ext cx="6629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tr-TR" sz="2800" b="1" dirty="0">
                <a:latin typeface="+mn-lt"/>
                <a:cs typeface="+mn-cs"/>
              </a:rPr>
              <a:t>Bilgisayar KASASI:</a:t>
            </a:r>
            <a:endParaRPr lang="tr-TR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  <a:p>
            <a:r>
              <a:rPr lang="tr-TR" sz="2800" b="1" dirty="0"/>
              <a:t>Büyüklüklerine Göre:</a:t>
            </a:r>
            <a:endParaRPr lang="tr-TR" sz="2800" dirty="0"/>
          </a:p>
          <a:p>
            <a:pPr marL="457200" lvl="0" indent="-457200">
              <a:buFont typeface="Wingdings" pitchFamily="2" charset="2"/>
              <a:buChar char="Ø"/>
            </a:pPr>
            <a:r>
              <a:rPr lang="tr-TR" sz="2800" dirty="0"/>
              <a:t>Mini Tower (küçük)</a:t>
            </a:r>
          </a:p>
          <a:p>
            <a:pPr marL="457200" lvl="0" indent="-457200">
              <a:buFont typeface="Wingdings" pitchFamily="2" charset="2"/>
              <a:buChar char="Ø"/>
            </a:pPr>
            <a:r>
              <a:rPr lang="tr-TR" sz="2800" dirty="0"/>
              <a:t>Midi Tower (orta)</a:t>
            </a:r>
          </a:p>
          <a:p>
            <a:pPr marL="457200" lvl="0" indent="-457200">
              <a:buFont typeface="Wingdings" pitchFamily="2" charset="2"/>
              <a:buChar char="Ø"/>
            </a:pPr>
            <a:r>
              <a:rPr lang="tr-TR" sz="2800" dirty="0"/>
              <a:t>Big Tower (büyük boy)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59601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Giriş: </a:t>
            </a:r>
            <a:r>
              <a:rPr lang="tr-TR" sz="3200" dirty="0"/>
              <a:t>Teknoloji ve İnsan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b="1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Kill Tablet’ten			Dijital İmza’ya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/>
          </a:p>
        </p:txBody>
      </p:sp>
      <p:pic>
        <p:nvPicPr>
          <p:cNvPr id="7171" name="Picture 2" descr="C:\Users\marin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0"/>
            <a:ext cx="38100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3" descr="C:\Users\marin\Desktop\sumer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47900"/>
            <a:ext cx="37052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886200" y="3505200"/>
            <a:ext cx="1752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tr-T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83241"/>
            <a:ext cx="80772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tr-TR" sz="2800" b="1" dirty="0"/>
              <a:t>Güç Kaynakları</a:t>
            </a:r>
            <a:r>
              <a:rPr lang="tr-TR" sz="2800" dirty="0"/>
              <a:t>: (Power </a:t>
            </a:r>
            <a:r>
              <a:rPr lang="tr-TR" sz="2800" dirty="0" smtClean="0"/>
              <a:t>Supply, PSU)</a:t>
            </a:r>
            <a:endParaRPr lang="tr-TR" sz="28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</p:txBody>
      </p:sp>
      <p:pic>
        <p:nvPicPr>
          <p:cNvPr id="1026" name="Picture 2" descr="p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1127" y="2209800"/>
            <a:ext cx="4191000" cy="356235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270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2497991"/>
            <a:ext cx="48006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tr-TR" sz="2600" dirty="0" smtClean="0"/>
              <a:t>Bileşenlere enerji sağlayan ünitedir. </a:t>
            </a:r>
          </a:p>
          <a:p>
            <a:endParaRPr lang="tr-TR" sz="2600" dirty="0"/>
          </a:p>
          <a:p>
            <a:pPr marL="457200" indent="-457200">
              <a:buFont typeface="Arial" pitchFamily="34" charset="0"/>
              <a:buChar char="•"/>
            </a:pPr>
            <a:r>
              <a:rPr lang="tr-TR" sz="2600" dirty="0" smtClean="0"/>
              <a:t>Bileşenlerin </a:t>
            </a:r>
            <a:r>
              <a:rPr lang="tr-TR" sz="2600" dirty="0"/>
              <a:t>sayısına/gücüne göre kullanılacak güç kaynağının kapasiteside değişmektedir.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467699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83241"/>
            <a:ext cx="80772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Anakart (Main Board)</a:t>
            </a:r>
            <a:endParaRPr lang="tr-TR" sz="28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490427"/>
            <a:ext cx="8153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tr-TR" sz="2800" dirty="0" smtClean="0"/>
              <a:t>Bilgisayarın </a:t>
            </a:r>
            <a:r>
              <a:rPr lang="tr-TR" sz="2800" dirty="0"/>
              <a:t>elektronik parçalarının tümünün takıldığı , bağlandığı, fiberglastan yapılmış bir baskılı devredir</a:t>
            </a:r>
            <a:r>
              <a:rPr lang="tr-TR" sz="2800" dirty="0" smtClean="0"/>
              <a:t>.</a:t>
            </a:r>
          </a:p>
          <a:p>
            <a:endParaRPr lang="tr-TR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tr-TR" sz="2800" dirty="0"/>
              <a:t>Bilgi akışının tamamı anakart üzerinden sağlanır.</a:t>
            </a:r>
            <a:endParaRPr lang="tr-TR" sz="2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95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83241"/>
            <a:ext cx="80772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Anakart (Main Board)</a:t>
            </a:r>
            <a:endParaRPr lang="tr-TR" sz="28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490427"/>
            <a:ext cx="8153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tr-TR" sz="2800" dirty="0"/>
              <a:t>Bilgisayar ilk açılışını anakart üzerinde bulunan değiştirilemez hafızadaki(</a:t>
            </a:r>
            <a:r>
              <a:rPr lang="tr-TR" sz="2800" b="1" dirty="0"/>
              <a:t>ROM</a:t>
            </a:r>
            <a:r>
              <a:rPr lang="tr-TR" sz="2800" dirty="0"/>
              <a:t>) veriler yardımıyla gerçekleştirir. </a:t>
            </a:r>
            <a:endParaRPr lang="tr-TR" sz="2800" dirty="0" smtClean="0"/>
          </a:p>
          <a:p>
            <a:endParaRPr lang="tr-TR" sz="2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tr-TR" sz="2800" dirty="0"/>
              <a:t>Anakartın veri yollarındaki hızı, sahip olduğu işlemci, hafıza ve sabit diske göre değişiklik göstermektedir.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6016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pic>
        <p:nvPicPr>
          <p:cNvPr id="2050" name="Picture 2" descr="anakart_gen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8077200" cy="4524375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592127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5122" name="Picture 2" descr="C:\Users\marin\Desktop\ibm ilk anakart 19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7467600" cy="436245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3200" y="55626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IBM’İN İLK ANAKARTI (1982)</a:t>
            </a:r>
            <a:endParaRPr lang="tr-TR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066112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1283241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İşlemci Yuvası</a:t>
            </a:r>
            <a:endParaRPr lang="tr-TR" sz="2800" dirty="0">
              <a:latin typeface="+mn-lt"/>
              <a:cs typeface="+mn-cs"/>
            </a:endParaRPr>
          </a:p>
        </p:txBody>
      </p:sp>
      <p:pic>
        <p:nvPicPr>
          <p:cNvPr id="3074" name="Picture 2" descr="cpu_inst_0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1079" y="2133600"/>
            <a:ext cx="3747121" cy="3301985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marin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848" y="1828800"/>
            <a:ext cx="4416552" cy="403860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5421868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478 </a:t>
            </a:r>
            <a:r>
              <a:rPr lang="tr-TR" dirty="0" smtClean="0"/>
              <a:t>Pinli CPU Soket</a:t>
            </a:r>
            <a:endParaRPr lang="tr-TR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54102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775 Pinli CPU Soket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6036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Veri Akışı (veri yolları)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7924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Anakartın üzerindeki veri akışı işlemcinin denetlemesi altında </a:t>
            </a:r>
            <a:r>
              <a:rPr lang="tr-TR" sz="2400" b="1" dirty="0"/>
              <a:t>BUS</a:t>
            </a:r>
            <a:r>
              <a:rPr lang="tr-TR" sz="2400" dirty="0"/>
              <a:t>(veri yolları) adı verilen elektonik yollar üzerinden yapılır. </a:t>
            </a:r>
            <a:endParaRPr lang="tr-TR" sz="2400" dirty="0" smtClean="0"/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 smtClean="0"/>
              <a:t>BUS’lar anakart’ın </a:t>
            </a:r>
            <a:r>
              <a:rPr lang="tr-TR" sz="2400" b="1" u="sng" dirty="0"/>
              <a:t>SİNİR SİSTEMİ’dir</a:t>
            </a:r>
            <a:r>
              <a:rPr lang="tr-TR" sz="2400" dirty="0" smtClean="0"/>
              <a:t>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İşlemciyi tüm diğer parçalara bağlar.  İki tür </a:t>
            </a:r>
            <a:r>
              <a:rPr lang="tr-TR" sz="2400" b="1" dirty="0"/>
              <a:t>BUS</a:t>
            </a:r>
            <a:r>
              <a:rPr lang="tr-TR" sz="2400" dirty="0"/>
              <a:t> vardır. </a:t>
            </a:r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119348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Veri Akışı (veri yolları)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792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b="1" dirty="0" smtClean="0"/>
              <a:t>System BUS: İşlemci</a:t>
            </a:r>
            <a:r>
              <a:rPr lang="tr-TR" sz="2400" dirty="0" smtClean="0"/>
              <a:t> </a:t>
            </a:r>
            <a:r>
              <a:rPr lang="tr-TR" sz="2400" dirty="0"/>
              <a:t>ve </a:t>
            </a:r>
            <a:r>
              <a:rPr lang="tr-TR" sz="2400" b="1" dirty="0"/>
              <a:t>R</a:t>
            </a:r>
            <a:r>
              <a:rPr lang="tr-TR" sz="2400" b="1" dirty="0" smtClean="0"/>
              <a:t>am</a:t>
            </a:r>
            <a:r>
              <a:rPr lang="tr-TR" sz="2400" dirty="0" smtClean="0"/>
              <a:t> </a:t>
            </a:r>
            <a:r>
              <a:rPr lang="tr-TR" sz="2400" dirty="0"/>
              <a:t>arasındaki veri aktarımı </a:t>
            </a:r>
            <a:r>
              <a:rPr lang="tr-TR" sz="2400" dirty="0" smtClean="0"/>
              <a:t>sağlar.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b="1" dirty="0" smtClean="0"/>
              <a:t>I/O BUS:</a:t>
            </a:r>
            <a:r>
              <a:rPr lang="tr-TR" sz="2400" dirty="0" smtClean="0"/>
              <a:t>(input/output bus) </a:t>
            </a:r>
            <a:r>
              <a:rPr lang="tr-TR" sz="2400" b="1" dirty="0" smtClean="0"/>
              <a:t>İşlemci</a:t>
            </a:r>
            <a:r>
              <a:rPr lang="tr-TR" sz="2400" dirty="0" smtClean="0"/>
              <a:t> </a:t>
            </a:r>
            <a:r>
              <a:rPr lang="tr-TR" sz="2400" dirty="0"/>
              <a:t>ve </a:t>
            </a:r>
            <a:r>
              <a:rPr lang="tr-TR" sz="2400" b="1" dirty="0"/>
              <a:t>çevre parçaları</a:t>
            </a:r>
            <a:r>
              <a:rPr lang="tr-TR" sz="2400" dirty="0"/>
              <a:t> </a:t>
            </a:r>
            <a:r>
              <a:rPr lang="tr-TR" sz="2400" dirty="0" smtClean="0"/>
              <a:t>birleştiren veri yoludur. 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 smtClean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 smtClean="0"/>
              <a:t>Günümüz </a:t>
            </a:r>
            <a:r>
              <a:rPr lang="tr-TR" sz="2400" dirty="0"/>
              <a:t>bilgisayarlarında dört farklı I/O bus çeşidi yer alır. Bunlar </a:t>
            </a:r>
            <a:r>
              <a:rPr lang="tr-TR" sz="2400" b="1" dirty="0"/>
              <a:t>ISA</a:t>
            </a:r>
            <a:r>
              <a:rPr lang="tr-TR" sz="2400" dirty="0"/>
              <a:t>, </a:t>
            </a:r>
            <a:r>
              <a:rPr lang="tr-TR" sz="2400" b="1" dirty="0"/>
              <a:t>PCI</a:t>
            </a:r>
            <a:r>
              <a:rPr lang="tr-TR" sz="2400" dirty="0"/>
              <a:t>, </a:t>
            </a:r>
            <a:r>
              <a:rPr lang="tr-TR" sz="2400" b="1" dirty="0"/>
              <a:t>USB</a:t>
            </a:r>
            <a:r>
              <a:rPr lang="tr-TR" sz="2400" dirty="0"/>
              <a:t> ve </a:t>
            </a:r>
            <a:r>
              <a:rPr lang="tr-TR" sz="2400" b="1" dirty="0"/>
              <a:t>AGP</a:t>
            </a:r>
            <a:r>
              <a:rPr lang="tr-TR" sz="2400" dirty="0"/>
              <a:t>’dir.</a:t>
            </a:r>
          </a:p>
          <a:p>
            <a:pPr marL="342900" indent="-342900">
              <a:buFont typeface="Wingdings" pitchFamily="2" charset="2"/>
              <a:buChar char="Ø"/>
            </a:pPr>
            <a:endParaRPr lang="tr-TR" sz="2400" dirty="0" smtClean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454923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Genişleme Yuvaları(Slotları)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114238"/>
            <a:ext cx="4114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b="1" dirty="0" smtClean="0"/>
              <a:t>AGP: </a:t>
            </a:r>
            <a:r>
              <a:rPr lang="tr-TR" sz="2400" dirty="0" smtClean="0"/>
              <a:t>Ekran kartı yuvasıdır.</a:t>
            </a:r>
          </a:p>
          <a:p>
            <a:r>
              <a:rPr lang="tr-TR" sz="2400" dirty="0" smtClean="0"/>
              <a:t>128 bit desteği vardır)</a:t>
            </a: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b="1" dirty="0" smtClean="0"/>
              <a:t>PCI: </a:t>
            </a:r>
            <a:r>
              <a:rPr lang="tr-TR" sz="2400" dirty="0" smtClean="0"/>
              <a:t>Tv kartı, ethernet kartı, ses kartı, modem vs.</a:t>
            </a:r>
          </a:p>
          <a:p>
            <a:r>
              <a:rPr lang="tr-TR" sz="2400" dirty="0" smtClean="0"/>
              <a:t>(64 bit desteği vardır)</a:t>
            </a: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b="1" dirty="0" smtClean="0"/>
              <a:t>ISA: </a:t>
            </a:r>
            <a:r>
              <a:rPr lang="tr-TR" sz="2400" dirty="0" smtClean="0"/>
              <a:t>PCI yuvarlarla aynı fakat 8 ve 16 bitlik desteği vardır.</a:t>
            </a:r>
            <a:endParaRPr lang="tr-TR" sz="2400" dirty="0"/>
          </a:p>
        </p:txBody>
      </p:sp>
      <p:pic>
        <p:nvPicPr>
          <p:cNvPr id="4098" name="Picture 2" descr="agp_pci_is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6732" y="2114238"/>
            <a:ext cx="4133850" cy="3715062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850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Genişleme Yuvaları(Slotları)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2362200"/>
            <a:ext cx="46135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b="1" dirty="0"/>
              <a:t>USB</a:t>
            </a:r>
            <a:r>
              <a:rPr lang="tr-TR" sz="2400" dirty="0"/>
              <a:t> (universal serial bus) </a:t>
            </a:r>
            <a:endParaRPr lang="tr-TR" sz="2400" dirty="0" smtClean="0"/>
          </a:p>
          <a:p>
            <a:r>
              <a:rPr lang="tr-TR" sz="2400" dirty="0"/>
              <a:t>USB dış donanımların bilgisayar ile bağlantı kurabilmesini sağlayan </a:t>
            </a:r>
            <a:r>
              <a:rPr lang="tr-TR" sz="2400" dirty="0" smtClean="0"/>
              <a:t>bir </a:t>
            </a:r>
            <a:r>
              <a:rPr lang="tr-TR" sz="2400" dirty="0"/>
              <a:t>bağlantı biçimidir</a:t>
            </a:r>
            <a:r>
              <a:rPr lang="tr-TR" sz="2400" dirty="0" smtClean="0"/>
              <a:t>.</a:t>
            </a:r>
          </a:p>
          <a:p>
            <a:r>
              <a:rPr lang="tr-TR" sz="2400" dirty="0" smtClean="0"/>
              <a:t> </a:t>
            </a:r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Son sürümü </a:t>
            </a:r>
            <a:r>
              <a:rPr lang="tr-TR" sz="2400" b="1" dirty="0"/>
              <a:t>2.0'dır</a:t>
            </a:r>
            <a:r>
              <a:rPr lang="tr-TR" sz="2400" dirty="0"/>
              <a:t>. Bu 1.1'den </a:t>
            </a:r>
            <a:r>
              <a:rPr lang="tr-TR" sz="2400" b="1" dirty="0"/>
              <a:t>40 kat hızlıdır</a:t>
            </a:r>
            <a:r>
              <a:rPr lang="tr-TR" sz="240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6146" name="Picture 2" descr="C:\Users\marin\Desktop\us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209800"/>
            <a:ext cx="3810000" cy="32766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1706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Giriş: </a:t>
            </a:r>
            <a:r>
              <a:rPr lang="tr-TR" sz="3200" dirty="0"/>
              <a:t>Teknoloji ve İnsan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sz="3200" dirty="0" smtClean="0"/>
              <a:t>Yeni meslekler türemiştir: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dirty="0" smtClean="0"/>
          </a:p>
          <a:p>
            <a:pPr marL="786384" lvl="2" indent="-182880" fontAlgn="auto"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Font typeface="Wingdings" pitchFamily="2" charset="2"/>
              <a:buChar char="q"/>
              <a:defRPr/>
            </a:pPr>
            <a:r>
              <a:rPr lang="tr-TR" sz="2800" dirty="0" smtClean="0"/>
              <a:t>Bilgisayar Teknisyeni,</a:t>
            </a:r>
          </a:p>
          <a:p>
            <a:pPr marL="786384" lvl="2" indent="-182880" fontAlgn="auto"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Font typeface="Wingdings" pitchFamily="2" charset="2"/>
              <a:buChar char="q"/>
              <a:defRPr/>
            </a:pPr>
            <a:r>
              <a:rPr lang="tr-TR" sz="2800" dirty="0" smtClean="0"/>
              <a:t>Bilgisayar Operatörü,</a:t>
            </a:r>
          </a:p>
          <a:p>
            <a:pPr marL="786384" lvl="2" indent="-182880" fontAlgn="auto"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Font typeface="Wingdings" pitchFamily="2" charset="2"/>
              <a:buChar char="q"/>
              <a:defRPr/>
            </a:pPr>
            <a:r>
              <a:rPr lang="tr-TR" sz="2800" dirty="0" smtClean="0"/>
              <a:t>Bilgisayar Mühendisi,</a:t>
            </a:r>
          </a:p>
          <a:p>
            <a:pPr marL="786384" lvl="2" indent="-182880" fontAlgn="auto"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Font typeface="Wingdings" pitchFamily="2" charset="2"/>
              <a:buChar char="q"/>
              <a:defRPr/>
            </a:pPr>
            <a:r>
              <a:rPr lang="tr-TR" sz="2800" dirty="0" smtClean="0"/>
              <a:t>Yazılım Uzmanı,</a:t>
            </a:r>
          </a:p>
          <a:p>
            <a:pPr marL="786384" lvl="2" indent="-182880" fontAlgn="auto"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Font typeface="Wingdings" pitchFamily="2" charset="2"/>
              <a:buChar char="q"/>
              <a:defRPr/>
            </a:pPr>
            <a:r>
              <a:rPr lang="tr-TR" sz="2800" dirty="0" smtClean="0"/>
              <a:t>Bilgisayar Öğretmeni,</a:t>
            </a:r>
          </a:p>
          <a:p>
            <a:pPr marL="786384" lvl="2" indent="-182880" fontAlgn="auto">
              <a:spcAft>
                <a:spcPts val="0"/>
              </a:spcAft>
              <a:buClr>
                <a:schemeClr val="accent2">
                  <a:tint val="85000"/>
                  <a:satMod val="285000"/>
                </a:schemeClr>
              </a:buClr>
              <a:buFont typeface="Wingdings" pitchFamily="2" charset="2"/>
              <a:buChar char="q"/>
              <a:defRPr/>
            </a:pPr>
            <a:r>
              <a:rPr lang="tr-TR" sz="2800" dirty="0" smtClean="0"/>
              <a:t>Eğitim Teknoloğu vb.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Chipset(Yonga Setleri)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905000"/>
            <a:ext cx="7924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tr-TR" sz="2800" dirty="0"/>
              <a:t>PC içindeki her şey arasındaki </a:t>
            </a:r>
            <a:r>
              <a:rPr lang="tr-TR" sz="2800" b="1" dirty="0"/>
              <a:t>veri akışını denetler</a:t>
            </a:r>
            <a:r>
              <a:rPr lang="tr-TR" sz="2800" dirty="0"/>
              <a:t>ler. </a:t>
            </a:r>
            <a:endParaRPr lang="tr-TR" sz="2800" dirty="0" smtClean="0"/>
          </a:p>
          <a:p>
            <a:endParaRPr lang="tr-TR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tr-TR" sz="2800" dirty="0" smtClean="0"/>
              <a:t>Veri </a:t>
            </a:r>
            <a:r>
              <a:rPr lang="tr-TR" sz="2800" dirty="0"/>
              <a:t>akışı, PC'nin pekçok parçasının işlemesi ve performansı açısından çok önemli olduğundan, yonga seti de PC'nizin kalitesi, özellikleri ve hızı üzerinde en önemli etkiye sahip birkaç bileşenden biridir.</a:t>
            </a:r>
          </a:p>
        </p:txBody>
      </p:sp>
    </p:spTree>
    <p:extLst>
      <p:ext uri="{BB962C8B-B14F-4D97-AF65-F5344CB8AC3E}">
        <p14:creationId xmlns:p14="http://schemas.microsoft.com/office/powerpoint/2010/main" xmlns="" val="21324710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Chipset(Yonga Setleri)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7170" name="Picture 2" descr="photo8i945pgbigoy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001000" cy="39624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96354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Chipset(Yonga Setleri)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80772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Kuzey Köprüsü:(northbridge</a:t>
            </a:r>
            <a:r>
              <a:rPr lang="tr-TR" sz="2400" b="1" dirty="0" smtClean="0"/>
              <a:t>)</a:t>
            </a:r>
          </a:p>
          <a:p>
            <a:endParaRPr lang="tr-TR" sz="2400" dirty="0"/>
          </a:p>
          <a:p>
            <a:pPr marL="514350" indent="-514350">
              <a:buFont typeface="Wingdings" pitchFamily="2" charset="2"/>
              <a:buChar char="Ø"/>
            </a:pPr>
            <a:r>
              <a:rPr lang="tr-TR" sz="2800" dirty="0" smtClean="0"/>
              <a:t>İşlemci</a:t>
            </a:r>
            <a:r>
              <a:rPr lang="tr-TR" sz="2800" dirty="0"/>
              <a:t>, ram ve ekran kartı arasındaki iletişiminin sağlıklı bir şekilde sürdürülebilmesi için gerekli kontrolleri ve izinleri sağlar</a:t>
            </a:r>
            <a:r>
              <a:rPr lang="tr-TR" sz="2800" dirty="0" smtClean="0"/>
              <a:t>.</a:t>
            </a:r>
          </a:p>
          <a:p>
            <a:endParaRPr lang="tr-TR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tr-TR" sz="2800" dirty="0"/>
              <a:t>Kuzey köprüsü, işlemcinin yükünü azaltmak için vardır. </a:t>
            </a:r>
          </a:p>
        </p:txBody>
      </p:sp>
    </p:spTree>
    <p:extLst>
      <p:ext uri="{BB962C8B-B14F-4D97-AF65-F5344CB8AC3E}">
        <p14:creationId xmlns:p14="http://schemas.microsoft.com/office/powerpoint/2010/main" xmlns="" val="15441576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Chipset(Yonga Setleri)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" y="1981200"/>
            <a:ext cx="8077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/>
              <a:t>Güney Köprüsü:(southbridge</a:t>
            </a:r>
            <a:r>
              <a:rPr lang="tr-TR" sz="2400" b="1" dirty="0" smtClean="0"/>
              <a:t>)</a:t>
            </a:r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b="1" dirty="0"/>
              <a:t>Ram</a:t>
            </a:r>
            <a:r>
              <a:rPr lang="tr-TR" sz="2400" dirty="0"/>
              <a:t> ve </a:t>
            </a:r>
            <a:r>
              <a:rPr lang="tr-TR" sz="2400" b="1" dirty="0"/>
              <a:t>ekran kartı </a:t>
            </a:r>
            <a:r>
              <a:rPr lang="tr-TR" sz="2400" dirty="0"/>
              <a:t>ve </a:t>
            </a:r>
            <a:r>
              <a:rPr lang="tr-TR" sz="2400" b="1" dirty="0"/>
              <a:t>işlemci</a:t>
            </a:r>
            <a:r>
              <a:rPr lang="tr-TR" sz="2400" dirty="0"/>
              <a:t> </a:t>
            </a:r>
            <a:r>
              <a:rPr lang="tr-TR" sz="2400" b="1" u="sng" dirty="0"/>
              <a:t>dışında</a:t>
            </a:r>
            <a:r>
              <a:rPr lang="tr-TR" sz="2400" dirty="0"/>
              <a:t> geriye kalan PCI genişleme yuvaları, IDE/Sata konnektöler vs. </a:t>
            </a:r>
            <a:r>
              <a:rPr lang="tr-TR" sz="2400" dirty="0" smtClean="0"/>
              <a:t>bileşenlerin </a:t>
            </a:r>
            <a:r>
              <a:rPr lang="tr-TR" sz="2400" dirty="0"/>
              <a:t>kontrolünü ve iletişimini üstlenen elektronik devredir.</a:t>
            </a:r>
          </a:p>
        </p:txBody>
      </p:sp>
    </p:spTree>
    <p:extLst>
      <p:ext uri="{BB962C8B-B14F-4D97-AF65-F5344CB8AC3E}">
        <p14:creationId xmlns:p14="http://schemas.microsoft.com/office/powerpoint/2010/main" xmlns="" val="4049222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Chipset(Yonga Setleri)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8194" name="Picture 2" descr="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821597"/>
            <a:ext cx="4800600" cy="3493353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362200" y="5257800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r-TR" dirty="0"/>
              <a:t>Kuzey ve Güney Köprüleri İletişim Yolları</a:t>
            </a:r>
          </a:p>
        </p:txBody>
      </p:sp>
    </p:spTree>
    <p:extLst>
      <p:ext uri="{BB962C8B-B14F-4D97-AF65-F5344CB8AC3E}">
        <p14:creationId xmlns:p14="http://schemas.microsoft.com/office/powerpoint/2010/main" xmlns="" val="7093140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RAM(bellek) Slotları</a:t>
            </a:r>
            <a:endParaRPr lang="tr-TR" sz="2800" dirty="0">
              <a:latin typeface="+mn-lt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9218" name="Picture 2" descr="ram_installation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21597"/>
            <a:ext cx="6858000" cy="404916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517854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BELLEK(Hafıza)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1854" y="2134612"/>
            <a:ext cx="808874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tr-TR" sz="2400" dirty="0"/>
              <a:t>Bilgisayarda çeşitli programların çalıştırıldığı, </a:t>
            </a:r>
            <a:r>
              <a:rPr lang="tr-TR" sz="2400" b="1" dirty="0"/>
              <a:t>geçici</a:t>
            </a:r>
            <a:r>
              <a:rPr lang="tr-TR" sz="2400" dirty="0"/>
              <a:t> veya </a:t>
            </a:r>
            <a:r>
              <a:rPr lang="tr-TR" sz="2400" b="1" dirty="0"/>
              <a:t>kalıcı</a:t>
            </a:r>
            <a:r>
              <a:rPr lang="tr-TR" sz="2400" dirty="0"/>
              <a:t> bilgilerin bulunacağı hafıza alanlarıdır. Veri birimi</a:t>
            </a:r>
            <a:r>
              <a:rPr lang="tr-TR" sz="2400" b="1" dirty="0"/>
              <a:t> </a:t>
            </a:r>
            <a:r>
              <a:rPr lang="tr-TR" sz="2400" b="1" dirty="0" smtClean="0"/>
              <a:t>byte'dır</a:t>
            </a:r>
            <a:r>
              <a:rPr lang="tr-TR" sz="2400" dirty="0"/>
              <a:t>. </a:t>
            </a:r>
            <a:r>
              <a:rPr lang="tr-TR" sz="2400" i="1" dirty="0"/>
              <a:t>Bir </a:t>
            </a:r>
            <a:r>
              <a:rPr lang="tr-TR" sz="2400" i="1" dirty="0" smtClean="0"/>
              <a:t>Byte=8 </a:t>
            </a:r>
            <a:r>
              <a:rPr lang="tr-TR" sz="2400" i="1" dirty="0"/>
              <a:t>bittir</a:t>
            </a:r>
            <a:r>
              <a:rPr lang="tr-TR" sz="2400" i="1" dirty="0" smtClean="0"/>
              <a:t>.</a:t>
            </a:r>
          </a:p>
          <a:p>
            <a:endParaRPr lang="tr-TR" sz="2400" dirty="0"/>
          </a:p>
          <a:p>
            <a:pPr marL="342900" indent="-342900">
              <a:buFont typeface="Wingdings" pitchFamily="2" charset="2"/>
              <a:buChar char="Ø"/>
            </a:pPr>
            <a:r>
              <a:rPr lang="tr-TR" sz="2400" i="1" dirty="0" smtClean="0"/>
              <a:t>Bilgisayar </a:t>
            </a:r>
            <a:r>
              <a:rPr lang="tr-TR" sz="2400" i="1" dirty="0"/>
              <a:t>içinde </a:t>
            </a:r>
            <a:r>
              <a:rPr lang="tr-TR" sz="2400" b="1" i="1" dirty="0"/>
              <a:t>RAM</a:t>
            </a:r>
            <a:r>
              <a:rPr lang="tr-TR" sz="2400" i="1" dirty="0"/>
              <a:t> ve </a:t>
            </a:r>
            <a:r>
              <a:rPr lang="tr-TR" sz="2400" b="1" i="1" dirty="0"/>
              <a:t>ROM</a:t>
            </a:r>
            <a:r>
              <a:rPr lang="tr-TR" sz="2400" i="1" dirty="0"/>
              <a:t> bellek olmak üzere iki çeşit bellek bulunur.</a:t>
            </a:r>
            <a:endParaRPr lang="tr-TR" sz="2400" dirty="0"/>
          </a:p>
          <a:p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xmlns="" val="21064765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BELLEK(Hafıza)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21854" y="2040791"/>
            <a:ext cx="808874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600" dirty="0" smtClean="0"/>
              <a:t>1024 </a:t>
            </a:r>
            <a:r>
              <a:rPr lang="tr-TR" sz="2600" dirty="0"/>
              <a:t>Byte = 1 kilobyte'dir. (kilobyte = KB)</a:t>
            </a:r>
          </a:p>
          <a:p>
            <a:r>
              <a:rPr lang="tr-TR" sz="2600" dirty="0"/>
              <a:t>1024 KB = 1 MegaByte’dir. (MegaByte = MB)</a:t>
            </a:r>
          </a:p>
          <a:p>
            <a:r>
              <a:rPr lang="tr-TR" sz="2600" dirty="0"/>
              <a:t>1024 MB = 1 GigaByte (GigaByte = GB)</a:t>
            </a:r>
          </a:p>
          <a:p>
            <a:r>
              <a:rPr lang="tr-TR" sz="2600" dirty="0"/>
              <a:t>1024 GB = 1 TeraByte (TeraByte = TB)</a:t>
            </a:r>
          </a:p>
          <a:p>
            <a:r>
              <a:rPr lang="tr-TR" sz="2600" dirty="0" smtClean="0"/>
              <a:t>1 </a:t>
            </a:r>
            <a:r>
              <a:rPr lang="tr-TR" sz="2600" dirty="0"/>
              <a:t>petabyte 1PB = 1024 TB dır. </a:t>
            </a:r>
          </a:p>
          <a:p>
            <a:r>
              <a:rPr lang="tr-TR" sz="2600" dirty="0"/>
              <a:t>1 exabyte 1EB = 1024 PB dır. </a:t>
            </a:r>
          </a:p>
          <a:p>
            <a:r>
              <a:rPr lang="tr-TR" sz="2600" dirty="0"/>
              <a:t>1 zettabyte 1ZB = 1024 EB dir.</a:t>
            </a:r>
          </a:p>
          <a:p>
            <a:r>
              <a:rPr lang="tr-TR" sz="2600" dirty="0"/>
              <a:t>1 yottabyte 1YB = 1024 ZB dır</a:t>
            </a:r>
            <a:r>
              <a:rPr lang="tr-TR" sz="2600" dirty="0" smtClean="0"/>
              <a:t>.</a:t>
            </a:r>
            <a:endParaRPr lang="tr-TR" sz="2600" dirty="0"/>
          </a:p>
        </p:txBody>
      </p:sp>
    </p:spTree>
    <p:extLst>
      <p:ext uri="{BB962C8B-B14F-4D97-AF65-F5344CB8AC3E}">
        <p14:creationId xmlns:p14="http://schemas.microsoft.com/office/powerpoint/2010/main" xmlns="" val="650202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BELLEK(Hafıza)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10242" name="Picture 2" descr="r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895600"/>
            <a:ext cx="3581400" cy="23622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  <a:scene3d>
            <a:camera prst="perspectiveHeroicExtremeLeftFacing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21854" y="2040791"/>
            <a:ext cx="641234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600" b="1" dirty="0"/>
              <a:t>ROM BELLEK: </a:t>
            </a:r>
            <a:r>
              <a:rPr lang="tr-TR" sz="2600" dirty="0"/>
              <a:t>"Read Only Memory " </a:t>
            </a:r>
            <a:endParaRPr lang="tr-TR" sz="2600" dirty="0" smtClean="0"/>
          </a:p>
          <a:p>
            <a:r>
              <a:rPr lang="tr-TR" sz="2800" b="1" i="1" u="sng" dirty="0" smtClean="0"/>
              <a:t>Sadece okunabilien ve silinemeyen</a:t>
            </a:r>
            <a:r>
              <a:rPr lang="tr-TR" sz="2800" dirty="0" smtClean="0"/>
              <a:t> </a:t>
            </a:r>
            <a:r>
              <a:rPr lang="tr-TR" sz="2800" dirty="0"/>
              <a:t>bellektir</a:t>
            </a:r>
            <a:r>
              <a:rPr lang="tr-TR" sz="2600" dirty="0"/>
              <a:t>. </a:t>
            </a:r>
            <a:endParaRPr lang="tr-TR" sz="2600" dirty="0" smtClean="0"/>
          </a:p>
          <a:p>
            <a:endParaRPr lang="tr-TR" sz="2600" dirty="0"/>
          </a:p>
          <a:p>
            <a:r>
              <a:rPr lang="tr-TR" sz="2800" dirty="0" smtClean="0"/>
              <a:t>Üretici </a:t>
            </a:r>
            <a:r>
              <a:rPr lang="tr-TR" sz="2800" dirty="0"/>
              <a:t>firma tarafından hazırlanmıştır</a:t>
            </a:r>
            <a:r>
              <a:rPr lang="tr-TR" sz="2800" dirty="0" smtClean="0"/>
              <a:t>. </a:t>
            </a:r>
          </a:p>
          <a:p>
            <a:r>
              <a:rPr lang="tr-TR" sz="2800" dirty="0"/>
              <a:t>Kullanıcı tarafından verilen komutları işleme koyar. </a:t>
            </a:r>
            <a:r>
              <a:rPr lang="tr-TR" sz="2800" dirty="0" smtClean="0"/>
              <a:t> 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xmlns="" val="12863028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BELLEK(Hafıza)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21854" y="2040791"/>
            <a:ext cx="67933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RAM BELLEK; </a:t>
            </a:r>
            <a:r>
              <a:rPr lang="tr-TR" sz="2800" dirty="0" smtClean="0"/>
              <a:t>(ana bellek)</a:t>
            </a:r>
          </a:p>
          <a:p>
            <a:r>
              <a:rPr lang="tr-TR" sz="2800" dirty="0" smtClean="0"/>
              <a:t>Bilgi </a:t>
            </a:r>
            <a:r>
              <a:rPr lang="tr-TR" sz="2800" dirty="0"/>
              <a:t>depolanabilir, silinebilir, okunabilir, değiştirilebilir</a:t>
            </a:r>
            <a:r>
              <a:rPr lang="tr-TR" sz="2800" dirty="0" smtClean="0"/>
              <a:t>.</a:t>
            </a:r>
          </a:p>
          <a:p>
            <a:r>
              <a:rPr lang="tr-TR" sz="2800" dirty="0" smtClean="0"/>
              <a:t> </a:t>
            </a:r>
          </a:p>
          <a:p>
            <a:r>
              <a:rPr lang="tr-TR" sz="2800" dirty="0" smtClean="0"/>
              <a:t>Bir </a:t>
            </a:r>
            <a:r>
              <a:rPr lang="tr-TR" sz="2800" dirty="0"/>
              <a:t>programla ilgili işlem görecek tüm komut ve verilerin, işlem sonucu ortaya çıkan sonuç bilgilerinin geçici olarak tutulduğu kayıt ortamıdır</a:t>
            </a:r>
            <a:r>
              <a:rPr lang="tr-TR" sz="2800" dirty="0" smtClean="0"/>
              <a:t>.</a:t>
            </a:r>
            <a:endParaRPr lang="tr-TR" sz="28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26270" y="2816470"/>
            <a:ext cx="5257799" cy="1301261"/>
          </a:xfrm>
          <a:prstGeom prst="rect">
            <a:avLst/>
          </a:prstGeom>
          <a:noFill/>
          <a:ln>
            <a:noFill/>
          </a:ln>
          <a:scene3d>
            <a:camera prst="isometricOffAxis2Left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7533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TARİHÇE</a:t>
            </a: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dirty="0" smtClean="0"/>
              <a:t>ABAKÜS</a:t>
            </a:r>
            <a:r>
              <a:rPr lang="tr-TR" dirty="0" smtClean="0"/>
              <a:t> (</a:t>
            </a:r>
            <a:r>
              <a:rPr lang="tr-TR" dirty="0"/>
              <a:t>M.Ö 2000 </a:t>
            </a:r>
            <a:r>
              <a:rPr lang="tr-TR" dirty="0" smtClean="0"/>
              <a:t>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(</a:t>
            </a:r>
            <a:r>
              <a:rPr lang="tr-TR" dirty="0"/>
              <a:t>ilk hesaplama aracı</a:t>
            </a:r>
            <a:r>
              <a:rPr lang="tr-TR" dirty="0" smtClean="0"/>
              <a:t>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dirty="0"/>
              <a:t>1642 Fransız Blaise </a:t>
            </a:r>
            <a:r>
              <a:rPr lang="tr-TR" b="1" dirty="0" smtClean="0"/>
              <a:t>PASCAL:</a:t>
            </a:r>
            <a:r>
              <a:rPr lang="tr-TR" dirty="0" smtClean="0"/>
              <a:t>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Vergi </a:t>
            </a:r>
            <a:r>
              <a:rPr lang="tr-TR" dirty="0"/>
              <a:t>dairesinde çalışan babasına yardım için </a:t>
            </a:r>
            <a:r>
              <a:rPr lang="tr-TR" b="1" u="sng" dirty="0">
                <a:solidFill>
                  <a:srgbClr val="C00000"/>
                </a:solidFill>
              </a:rPr>
              <a:t>toplama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/>
              <a:t>ve </a:t>
            </a:r>
            <a:r>
              <a:rPr lang="tr-TR" b="1" u="sng" dirty="0">
                <a:solidFill>
                  <a:srgbClr val="C00000"/>
                </a:solidFill>
              </a:rPr>
              <a:t>çıkarma</a:t>
            </a:r>
            <a:r>
              <a:rPr lang="tr-TR" dirty="0">
                <a:solidFill>
                  <a:srgbClr val="C00000"/>
                </a:solidFill>
              </a:rPr>
              <a:t> </a:t>
            </a:r>
            <a:r>
              <a:rPr lang="tr-TR" dirty="0"/>
              <a:t>yapabilen ilk makineyi yaptı</a:t>
            </a:r>
            <a:r>
              <a:rPr lang="tr-TR" dirty="0" smtClean="0"/>
              <a:t>.</a:t>
            </a:r>
            <a:endParaRPr lang="tr-TR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BELLEK(Hafıza)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21854" y="2040791"/>
            <a:ext cx="80125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RAM BELLEK; </a:t>
            </a:r>
            <a:endParaRPr lang="tr-TR" sz="2800" b="1" dirty="0" smtClean="0"/>
          </a:p>
          <a:p>
            <a:endParaRPr lang="tr-TR" sz="2800" b="1" dirty="0" smtClean="0"/>
          </a:p>
          <a:p>
            <a:r>
              <a:rPr lang="tr-TR" sz="2800" dirty="0" smtClean="0"/>
              <a:t>Bilgisayarda </a:t>
            </a:r>
            <a:r>
              <a:rPr lang="tr-TR" sz="2800" dirty="0"/>
              <a:t>bir programı çalıştırtığımız zaman bilgiler </a:t>
            </a:r>
            <a:r>
              <a:rPr lang="tr-TR" sz="2800" dirty="0" smtClean="0"/>
              <a:t>harddiskten(yan bellek) </a:t>
            </a:r>
            <a:r>
              <a:rPr lang="tr-TR" sz="2800" dirty="0"/>
              <a:t>alınıp ram'a aktırılarak bize ulaştırılır. </a:t>
            </a:r>
            <a:r>
              <a:rPr lang="tr-TR" sz="2800" b="1" i="1" dirty="0" smtClean="0"/>
              <a:t>RAM </a:t>
            </a:r>
            <a:r>
              <a:rPr lang="tr-TR" sz="2800" b="1" i="1" dirty="0"/>
              <a:t>harddiske göre 300 kat daha hızlıdır.</a:t>
            </a:r>
            <a:endParaRPr lang="tr-TR" sz="2800" dirty="0"/>
          </a:p>
          <a:p>
            <a:r>
              <a:rPr lang="tr-TR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488139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BIOS</a:t>
            </a:r>
            <a:r>
              <a:rPr lang="tr-TR" sz="2800" dirty="0"/>
              <a:t> (basic input/output system)</a:t>
            </a:r>
          </a:p>
          <a:p>
            <a:r>
              <a:rPr lang="tr-TR" sz="2800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271981" y="2133600"/>
            <a:ext cx="53455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Anakart kaynaklarının ayarları, çevre birim protokolleri, sürücüler  ve diğer donanım birimlerinin işletilmesine ait ön bilgi ve ayarlarının kayıtlı olduğu, pil ile desteklenen aygıttır. </a:t>
            </a:r>
          </a:p>
        </p:txBody>
      </p:sp>
      <p:pic>
        <p:nvPicPr>
          <p:cNvPr id="12290" name="Picture 2" descr="1916-bi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5999"/>
            <a:ext cx="3131982" cy="295614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36499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BIOS</a:t>
            </a:r>
            <a:r>
              <a:rPr lang="tr-TR" sz="2800" dirty="0"/>
              <a:t> (basic input/output system)</a:t>
            </a:r>
          </a:p>
          <a:p>
            <a:r>
              <a:rPr lang="tr-TR" sz="2800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981200"/>
            <a:ext cx="823652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İki temel görevi vardır. </a:t>
            </a:r>
            <a:endParaRPr lang="tr-TR" sz="2800" dirty="0"/>
          </a:p>
          <a:p>
            <a:r>
              <a:rPr lang="tr-TR" sz="2800" dirty="0"/>
              <a:t>1-) Bilgisayar bileşenlerinin düzgün çalışıp/çalışmadığını kontrol etmek</a:t>
            </a:r>
          </a:p>
          <a:p>
            <a:r>
              <a:rPr lang="tr-TR" sz="2800" dirty="0"/>
              <a:t>2-) İşletim Sistemini çağırmak</a:t>
            </a:r>
            <a:r>
              <a:rPr lang="tr-TR" sz="2800" dirty="0" smtClean="0"/>
              <a:t>.</a:t>
            </a:r>
          </a:p>
          <a:p>
            <a:endParaRPr lang="tr-TR" sz="2800" dirty="0"/>
          </a:p>
          <a:p>
            <a:r>
              <a:rPr lang="tr-TR" sz="2800" dirty="0"/>
              <a:t>Bios içerisindeki bilgiler üretici </a:t>
            </a:r>
            <a:r>
              <a:rPr lang="tr-TR" sz="2800" dirty="0" smtClean="0"/>
              <a:t>firma </a:t>
            </a:r>
            <a:r>
              <a:rPr lang="tr-TR" sz="2800" dirty="0"/>
              <a:t>tarafından yazılmıştır ve son kullanıcı(bizler) bu bilgileri silemeyiz. Bu yüzden bios, </a:t>
            </a:r>
            <a:r>
              <a:rPr lang="tr-TR" sz="2800" b="1" u="sng" dirty="0"/>
              <a:t>ROM</a:t>
            </a:r>
            <a:r>
              <a:rPr lang="tr-TR" sz="2800" u="sng" dirty="0"/>
              <a:t> </a:t>
            </a:r>
            <a:r>
              <a:rPr lang="tr-TR" sz="2800" dirty="0"/>
              <a:t>tür bellekten oluşmaktadır</a:t>
            </a:r>
            <a:r>
              <a:rPr lang="tr-TR" sz="2800" dirty="0" smtClean="0"/>
              <a:t>.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xmlns="" val="85247807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CMOS</a:t>
            </a:r>
            <a:r>
              <a:rPr lang="tr-TR" sz="2800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81000" y="1981200"/>
            <a:ext cx="5486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 smtClean="0"/>
              <a:t>Bios’a </a:t>
            </a:r>
            <a:r>
              <a:rPr lang="tr-TR" sz="2800" b="1" dirty="0"/>
              <a:t>kalıcı</a:t>
            </a:r>
            <a:r>
              <a:rPr lang="tr-TR" sz="2800" dirty="0"/>
              <a:t> enerji sağlayarak </a:t>
            </a:r>
            <a:r>
              <a:rPr lang="tr-TR" sz="2800" dirty="0" smtClean="0"/>
              <a:t>ayarların korunmasını </a:t>
            </a:r>
            <a:r>
              <a:rPr lang="tr-TR" sz="2800" dirty="0"/>
              <a:t>sağlar. </a:t>
            </a:r>
            <a:endParaRPr lang="tr-TR" sz="2800" dirty="0" smtClean="0"/>
          </a:p>
          <a:p>
            <a:r>
              <a:rPr lang="tr-TR" sz="2800" dirty="0" smtClean="0"/>
              <a:t>Cmos </a:t>
            </a:r>
            <a:r>
              <a:rPr lang="tr-TR" sz="2800" dirty="0"/>
              <a:t>pilin bitmesi durumunda, bios ayarlarında </a:t>
            </a:r>
            <a:r>
              <a:rPr lang="tr-TR" sz="2800" dirty="0" smtClean="0"/>
              <a:t>yaptığımız </a:t>
            </a:r>
            <a:r>
              <a:rPr lang="tr-TR" sz="2800" dirty="0"/>
              <a:t>değişiklikler silinir ve bios </a:t>
            </a:r>
            <a:r>
              <a:rPr lang="tr-TR" sz="2800" b="1" dirty="0"/>
              <a:t>orjinal</a:t>
            </a:r>
            <a:r>
              <a:rPr lang="tr-TR" sz="2800" dirty="0"/>
              <a:t> ayarlarına geri döner. </a:t>
            </a:r>
            <a:r>
              <a:rPr lang="tr-TR" sz="2800" dirty="0" smtClean="0"/>
              <a:t>(</a:t>
            </a:r>
            <a:r>
              <a:rPr lang="tr-TR" sz="2800" dirty="0"/>
              <a:t>ör: bilgisayarın saati, boot cd) </a:t>
            </a:r>
          </a:p>
        </p:txBody>
      </p:sp>
      <p:pic>
        <p:nvPicPr>
          <p:cNvPr id="13314" name="Picture 2" descr="annot_cm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133600"/>
            <a:ext cx="3581400" cy="3158144"/>
          </a:xfrm>
          <a:prstGeom prst="rect">
            <a:avLst/>
          </a:prstGeom>
          <a:noFill/>
          <a:ln>
            <a:noFill/>
          </a:ln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556205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İŞLEMCİ (CPU)</a:t>
            </a:r>
            <a:r>
              <a:rPr lang="tr-TR" sz="2800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09600" y="1981200"/>
            <a:ext cx="5486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Bilgisayarın çalışmasını düzenleyen ve programlardaki komutları tek tek işleyen birimdir. </a:t>
            </a:r>
            <a:endParaRPr lang="tr-TR" sz="2800" dirty="0" smtClean="0"/>
          </a:p>
          <a:p>
            <a:endParaRPr lang="tr-TR" sz="2800" dirty="0"/>
          </a:p>
          <a:p>
            <a:r>
              <a:rPr lang="tr-TR" sz="2800" i="1" dirty="0"/>
              <a:t>2 ana bölümden oluşur.</a:t>
            </a:r>
            <a:endParaRPr lang="tr-TR" sz="2800" dirty="0"/>
          </a:p>
        </p:txBody>
      </p:sp>
      <p:pic>
        <p:nvPicPr>
          <p:cNvPr id="14338" name="Picture 2" descr="intel-core2-quad-q66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76400"/>
            <a:ext cx="1620784" cy="152614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 descr="C:\Users\marin\Desktop\195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657600"/>
            <a:ext cx="1514475" cy="151447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20941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İŞLEMCİ (CPU)</a:t>
            </a:r>
            <a:r>
              <a:rPr lang="tr-TR" sz="2800" dirty="0"/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1828800"/>
            <a:ext cx="8229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tr-TR" sz="2600" b="1" dirty="0"/>
              <a:t>Aritmetik ve Mantık </a:t>
            </a:r>
            <a:r>
              <a:rPr lang="tr-TR" sz="2600" b="1" dirty="0" smtClean="0"/>
              <a:t>Birimi</a:t>
            </a:r>
          </a:p>
          <a:p>
            <a:pPr lvl="0"/>
            <a:r>
              <a:rPr lang="tr-TR" sz="2600" dirty="0" smtClean="0"/>
              <a:t>Dört </a:t>
            </a:r>
            <a:r>
              <a:rPr lang="tr-TR" sz="2600" dirty="0"/>
              <a:t>işlem verilerin karşılaştırılması, karşılaştırmanın sonucuna göre yeni işlemlerin seçilmesi ve kararların verilmesi bu birimin görevidir.</a:t>
            </a:r>
          </a:p>
          <a:p>
            <a:r>
              <a:rPr lang="tr-TR" sz="2600" dirty="0"/>
              <a:t> </a:t>
            </a:r>
          </a:p>
          <a:p>
            <a:pPr marL="457200" lvl="0" indent="-457200">
              <a:buFont typeface="Wingdings" pitchFamily="2" charset="2"/>
              <a:buChar char="Ø"/>
            </a:pPr>
            <a:r>
              <a:rPr lang="tr-TR" sz="2600" b="1" dirty="0"/>
              <a:t>Kontrol Birimi(Control Unit-CU)</a:t>
            </a:r>
            <a:endParaRPr lang="tr-TR" sz="2600" dirty="0"/>
          </a:p>
          <a:p>
            <a:r>
              <a:rPr lang="tr-TR" sz="2600" dirty="0"/>
              <a:t>İşlem akışını düzenlemek, komutları yorumlamak ve bu komutların yerine getirilmesini sağlamak bu birimin görevidir.</a:t>
            </a:r>
          </a:p>
        </p:txBody>
      </p:sp>
    </p:spTree>
    <p:extLst>
      <p:ext uri="{BB962C8B-B14F-4D97-AF65-F5344CB8AC3E}">
        <p14:creationId xmlns:p14="http://schemas.microsoft.com/office/powerpoint/2010/main" xmlns="" val="21519823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1828800"/>
            <a:ext cx="54102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tr-TR" sz="2600" b="1" dirty="0"/>
              <a:t>Disketler:</a:t>
            </a:r>
          </a:p>
          <a:p>
            <a:pPr lvl="0"/>
            <a:r>
              <a:rPr lang="tr-TR" sz="2600" dirty="0"/>
              <a:t>Disketler, bilgisayarda bilgi kaydetmek ve taşımak için </a:t>
            </a:r>
            <a:r>
              <a:rPr lang="tr-TR" sz="2600" dirty="0" smtClean="0"/>
              <a:t>kullanılırdı.</a:t>
            </a:r>
          </a:p>
          <a:p>
            <a:pPr lvl="0"/>
            <a:endParaRPr lang="tr-TR" sz="2600" dirty="0"/>
          </a:p>
          <a:p>
            <a:pPr lvl="0"/>
            <a:r>
              <a:rPr lang="tr-TR" sz="2600" dirty="0" smtClean="0"/>
              <a:t>Bir </a:t>
            </a:r>
            <a:r>
              <a:rPr lang="tr-TR" sz="2600" dirty="0"/>
              <a:t>zamanların tek sabit kayıt ortamları olduğu düşünülürse, bilgisayarda çok önemli bir yer tuttukları söylenebilir. </a:t>
            </a:r>
          </a:p>
        </p:txBody>
      </p:sp>
      <p:pic>
        <p:nvPicPr>
          <p:cNvPr id="15362" name="Picture 2" descr="C:\Users\marin\Desktop\disk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3469" y="1828800"/>
            <a:ext cx="2490204" cy="2632502"/>
          </a:xfrm>
          <a:prstGeom prst="rect">
            <a:avLst/>
          </a:prstGeom>
          <a:noFill/>
          <a:effectLst>
            <a:reflection blurRad="6350" stA="50000" endA="295" endPos="92000" dist="1016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4495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" y="1828800"/>
            <a:ext cx="78486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tr-TR" sz="2800" b="1" dirty="0"/>
              <a:t>Sabit Disk (Hard Disk</a:t>
            </a:r>
            <a:r>
              <a:rPr lang="tr-TR" sz="2800" b="1" dirty="0" smtClean="0"/>
              <a:t>)</a:t>
            </a:r>
          </a:p>
          <a:p>
            <a:pPr lvl="0"/>
            <a:endParaRPr lang="tr-TR" sz="2600" b="1" dirty="0"/>
          </a:p>
          <a:p>
            <a:pPr lvl="0"/>
            <a:r>
              <a:rPr lang="tr-TR" sz="2800" dirty="0" smtClean="0"/>
              <a:t>Bilgisayarın </a:t>
            </a:r>
            <a:r>
              <a:rPr lang="tr-TR" sz="2800" dirty="0"/>
              <a:t>"veri merkezi”dir. </a:t>
            </a:r>
            <a:endParaRPr lang="tr-TR" sz="2800" dirty="0" smtClean="0"/>
          </a:p>
          <a:p>
            <a:pPr lvl="0"/>
            <a:r>
              <a:rPr lang="tr-TR" sz="2800" dirty="0" smtClean="0"/>
              <a:t>Tüm programlarımız </a:t>
            </a:r>
            <a:r>
              <a:rPr lang="tr-TR" sz="2800" dirty="0"/>
              <a:t>ve </a:t>
            </a:r>
            <a:r>
              <a:rPr lang="tr-TR" sz="2800" dirty="0" smtClean="0"/>
              <a:t>bilgilerimiz burada </a:t>
            </a:r>
            <a:r>
              <a:rPr lang="tr-TR" sz="2800" dirty="0"/>
              <a:t>saklanır. </a:t>
            </a:r>
            <a:endParaRPr lang="tr-TR" sz="2800" dirty="0" smtClean="0"/>
          </a:p>
          <a:p>
            <a:pPr lvl="0"/>
            <a:endParaRPr lang="tr-TR" sz="2800" dirty="0"/>
          </a:p>
          <a:p>
            <a:pPr lvl="0"/>
            <a:r>
              <a:rPr lang="tr-TR" sz="2800" dirty="0" smtClean="0"/>
              <a:t>İçerisindeki bilgiler –biz istemedikçe- silinmez. </a:t>
            </a:r>
            <a:endParaRPr lang="tr-TR" sz="2600" dirty="0"/>
          </a:p>
        </p:txBody>
      </p:sp>
    </p:spTree>
    <p:extLst>
      <p:ext uri="{BB962C8B-B14F-4D97-AF65-F5344CB8AC3E}">
        <p14:creationId xmlns:p14="http://schemas.microsoft.com/office/powerpoint/2010/main" xmlns="" val="36945179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16387" name="Picture 3" descr="hard_disk_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057400"/>
            <a:ext cx="3004397" cy="34290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4" descr="C:\Users\marin\Desktop\2.-el-harddisk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3276600" cy="327660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4600" y="55626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Mekanik Sabit Diskler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xmlns="" val="35934526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057400"/>
            <a:ext cx="77724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/>
              <a:t>Mekanik Sabit Disklerin hızları, RPM(repeat per minutes) Dakikada dönme sayısı ile ölçülür</a:t>
            </a:r>
            <a:r>
              <a:rPr lang="tr-TR" sz="2800" dirty="0" smtClean="0"/>
              <a:t>.</a:t>
            </a:r>
          </a:p>
          <a:p>
            <a:endParaRPr lang="tr-TR" sz="2800" dirty="0"/>
          </a:p>
          <a:p>
            <a:r>
              <a:rPr lang="tr-TR" sz="2800" dirty="0"/>
              <a:t>Piyasada en çok kullanılan hızda sabit diskler 5400 RPM ve 7200 RPM hızlarındadır. </a:t>
            </a:r>
          </a:p>
        </p:txBody>
      </p:sp>
    </p:spTree>
    <p:extLst>
      <p:ext uri="{BB962C8B-B14F-4D97-AF65-F5344CB8AC3E}">
        <p14:creationId xmlns:p14="http://schemas.microsoft.com/office/powerpoint/2010/main" xmlns="" val="4253825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TARİHÇE</a:t>
            </a: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dirty="0" smtClean="0"/>
              <a:t>Alman </a:t>
            </a:r>
            <a:r>
              <a:rPr lang="tr-TR" b="1" dirty="0"/>
              <a:t>Gottfried  von </a:t>
            </a:r>
            <a:r>
              <a:rPr lang="tr-TR" b="1" dirty="0" smtClean="0"/>
              <a:t>Leibnitz </a:t>
            </a:r>
            <a:r>
              <a:rPr lang="tr-TR" dirty="0" smtClean="0"/>
              <a:t>(1690)</a:t>
            </a:r>
            <a:endParaRPr lang="tr-TR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Pascal’ın </a:t>
            </a:r>
            <a:r>
              <a:rPr lang="tr-TR" dirty="0"/>
              <a:t>makinesini geliştirdi, çarpma, bölme, </a:t>
            </a:r>
            <a:r>
              <a:rPr lang="tr-TR" dirty="0" smtClean="0"/>
              <a:t>karekök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dirty="0" smtClean="0"/>
              <a:t>İngiliz </a:t>
            </a:r>
            <a:r>
              <a:rPr lang="tr-TR" b="1" dirty="0"/>
              <a:t>Charles Babbage</a:t>
            </a:r>
            <a:r>
              <a:rPr lang="tr-TR" dirty="0"/>
              <a:t> </a:t>
            </a:r>
            <a:r>
              <a:rPr lang="tr-TR" dirty="0" smtClean="0"/>
              <a:t>(1842)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Mekanik </a:t>
            </a:r>
            <a:r>
              <a:rPr lang="tr-TR" dirty="0"/>
              <a:t>hesap sistemini geliştiren ve </a:t>
            </a:r>
            <a:r>
              <a:rPr lang="tr-TR" dirty="0" smtClean="0"/>
              <a:t>       bugün </a:t>
            </a:r>
            <a:r>
              <a:rPr lang="tr-TR" dirty="0"/>
              <a:t>bilgisayarın babası olarak bilinen kişi.)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tr-TR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057400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Bad Sector:</a:t>
            </a:r>
            <a:endParaRPr lang="tr-TR" sz="2800" dirty="0"/>
          </a:p>
          <a:p>
            <a:r>
              <a:rPr lang="tr-TR" sz="2800" dirty="0" smtClean="0"/>
              <a:t>Mekanik diskler, </a:t>
            </a:r>
            <a:r>
              <a:rPr lang="tr-TR" sz="2800" b="1" dirty="0"/>
              <a:t>s</a:t>
            </a:r>
            <a:r>
              <a:rPr lang="tr-TR" sz="2800" b="1" dirty="0" smtClean="0"/>
              <a:t>arsıntıdan</a:t>
            </a:r>
            <a:r>
              <a:rPr lang="tr-TR" sz="2800" dirty="0" smtClean="0"/>
              <a:t> </a:t>
            </a:r>
            <a:r>
              <a:rPr lang="tr-TR" sz="2800" dirty="0"/>
              <a:t>ve </a:t>
            </a:r>
            <a:r>
              <a:rPr lang="tr-TR" sz="2800" b="1" dirty="0"/>
              <a:t>darbeden</a:t>
            </a:r>
            <a:r>
              <a:rPr lang="tr-TR" sz="2800" dirty="0"/>
              <a:t> çok etkilenirler. Bu nedenle </a:t>
            </a:r>
            <a:r>
              <a:rPr lang="tr-TR" sz="2800" dirty="0" smtClean="0"/>
              <a:t>disk </a:t>
            </a:r>
            <a:r>
              <a:rPr lang="tr-TR" sz="2800" dirty="0"/>
              <a:t>üzerinde “</a:t>
            </a:r>
            <a:r>
              <a:rPr lang="tr-TR" sz="2800" b="1" dirty="0"/>
              <a:t>bad sector</a:t>
            </a:r>
            <a:r>
              <a:rPr lang="tr-TR" sz="2800" dirty="0"/>
              <a:t>”  diye tabir ettiğimiz tamiri mümkün olmayan ölü bölümler oluşur. </a:t>
            </a:r>
            <a:endParaRPr lang="tr-TR" sz="2800" dirty="0" smtClean="0"/>
          </a:p>
          <a:p>
            <a:endParaRPr lang="tr-TR" sz="2800" dirty="0"/>
          </a:p>
          <a:p>
            <a:r>
              <a:rPr lang="tr-TR" sz="2800" dirty="0" smtClean="0"/>
              <a:t>Bu </a:t>
            </a:r>
            <a:r>
              <a:rPr lang="tr-TR" sz="2800" dirty="0"/>
              <a:t>bölümler zamanla çoğalır ve sabit disk kullanılmaz hale gelir.</a:t>
            </a:r>
          </a:p>
        </p:txBody>
      </p:sp>
    </p:spTree>
    <p:extLst>
      <p:ext uri="{BB962C8B-B14F-4D97-AF65-F5344CB8AC3E}">
        <p14:creationId xmlns:p14="http://schemas.microsoft.com/office/powerpoint/2010/main" xmlns="" val="103160062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057400"/>
            <a:ext cx="8001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Flash </a:t>
            </a:r>
            <a:r>
              <a:rPr lang="tr-TR" sz="2800" b="1" dirty="0" smtClean="0"/>
              <a:t>Disk</a:t>
            </a:r>
          </a:p>
          <a:p>
            <a:r>
              <a:rPr lang="tr-TR" sz="2800" dirty="0"/>
              <a:t>Taşınabilir disktir. USB portu olan her bilgisayarda kolayca bağlanıp kullanılabilir.</a:t>
            </a:r>
          </a:p>
        </p:txBody>
      </p:sp>
      <p:pic>
        <p:nvPicPr>
          <p:cNvPr id="18434" name="Picture 2" descr="kingstonDTI1GB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657600"/>
            <a:ext cx="2177143" cy="190500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C:\Users\marin\Desktop\64gb-flash-voyag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1400"/>
            <a:ext cx="2809875" cy="2060575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8436" name="Picture 4" descr="C:\Users\marin\Desktop\4006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733800"/>
            <a:ext cx="2319338" cy="185547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5967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DEPOLAMA BİRİMLERİ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057400"/>
            <a:ext cx="8001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/>
              <a:t>Bir Diskin Hızını Belirleyen Çeşitli Faktörler</a:t>
            </a:r>
            <a:r>
              <a:rPr lang="tr-TR" sz="2800" b="1" dirty="0" smtClean="0"/>
              <a:t>:</a:t>
            </a:r>
          </a:p>
          <a:p>
            <a:endParaRPr lang="tr-TR" sz="2800" b="1" dirty="0" smtClean="0"/>
          </a:p>
          <a:p>
            <a:pPr marL="514350" indent="-514350">
              <a:buFont typeface="+mj-lt"/>
              <a:buAutoNum type="arabicParenR"/>
            </a:pPr>
            <a:r>
              <a:rPr lang="tr-TR" sz="2800" dirty="0"/>
              <a:t>Dönüş Hızı (Devir/Sn</a:t>
            </a:r>
            <a:r>
              <a:rPr lang="tr-TR" sz="2800" dirty="0" smtClean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2800" dirty="0"/>
              <a:t>İz Basına Sektör </a:t>
            </a:r>
            <a:r>
              <a:rPr lang="tr-TR" sz="2800" dirty="0" smtClean="0"/>
              <a:t>Sayısı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2800" dirty="0"/>
              <a:t>Erişim Süresi (Access Time</a:t>
            </a:r>
            <a:r>
              <a:rPr lang="tr-TR" sz="2800" dirty="0" smtClean="0"/>
              <a:t>)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2800" dirty="0"/>
              <a:t>Dahili Veri Transfer </a:t>
            </a:r>
            <a:r>
              <a:rPr lang="tr-TR" sz="2800" dirty="0" smtClean="0"/>
              <a:t>Hızı</a:t>
            </a:r>
          </a:p>
          <a:p>
            <a:pPr marL="514350" indent="-514350">
              <a:buFont typeface="+mj-lt"/>
              <a:buAutoNum type="arabicParenR"/>
            </a:pPr>
            <a:r>
              <a:rPr lang="tr-TR" sz="2800" dirty="0"/>
              <a:t>Kullanılan Arabirim</a:t>
            </a:r>
          </a:p>
        </p:txBody>
      </p:sp>
    </p:spTree>
    <p:extLst>
      <p:ext uri="{BB962C8B-B14F-4D97-AF65-F5344CB8AC3E}">
        <p14:creationId xmlns:p14="http://schemas.microsoft.com/office/powerpoint/2010/main" xmlns="" val="23489205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Sabit Disk Bağlantı Türleri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448580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b="1" dirty="0" smtClean="0"/>
              <a:t>IDE</a:t>
            </a:r>
            <a:r>
              <a:rPr lang="tr-TR" sz="2800" b="1" dirty="0" smtClean="0">
                <a:sym typeface="Wingdings" pitchFamily="2" charset="2"/>
              </a:rPr>
              <a:t>:(PATA)</a:t>
            </a:r>
            <a:endParaRPr lang="tr-TR" sz="2800" b="1" dirty="0"/>
          </a:p>
        </p:txBody>
      </p:sp>
      <p:pic>
        <p:nvPicPr>
          <p:cNvPr id="19459" name="Picture 3" descr="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24389" y="1340763"/>
            <a:ext cx="1381125" cy="270510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 descr="ide kabl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572000"/>
            <a:ext cx="5238750" cy="1143000"/>
          </a:xfrm>
          <a:prstGeom prst="rect">
            <a:avLst/>
          </a:prstGeom>
          <a:noFill/>
          <a:ln>
            <a:noFill/>
          </a:ln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" y="38862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IDE Bağlantı Kablosu:</a:t>
            </a:r>
            <a:endParaRPr lang="tr-TR" sz="2800" b="1" dirty="0"/>
          </a:p>
        </p:txBody>
      </p:sp>
    </p:spTree>
    <p:extLst>
      <p:ext uri="{BB962C8B-B14F-4D97-AF65-F5344CB8AC3E}">
        <p14:creationId xmlns:p14="http://schemas.microsoft.com/office/powerpoint/2010/main" xmlns="" val="42306425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Serial ATA: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pic>
        <p:nvPicPr>
          <p:cNvPr id="20482" name="Picture 2" descr="C:\Users\marin\Desktop\sa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00815"/>
            <a:ext cx="3429001" cy="257175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20483" name="Picture 3" descr="C:\Users\marin\Desktop\LGGSAH62N_sata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24450" y="3657600"/>
            <a:ext cx="2933700" cy="2147468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91000" y="3021656"/>
            <a:ext cx="48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dirty="0" smtClean="0"/>
              <a:t>Sata Bağlantı Kabloları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xmlns="" val="256581421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98448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/>
              <a:t>BİLGİSAYAR </a:t>
            </a:r>
            <a:r>
              <a:rPr lang="tr-TR" sz="3200" b="1" dirty="0" smtClean="0"/>
              <a:t>BİLEŞENLERİ</a:t>
            </a:r>
            <a:r>
              <a:rPr lang="tr-TR" sz="2000" dirty="0" smtClean="0"/>
              <a:t>	</a:t>
            </a:r>
          </a:p>
          <a:p>
            <a:pPr lvl="8">
              <a:defRPr/>
            </a:pPr>
            <a:endParaRPr lang="tr-TR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</p:txBody>
      </p:sp>
      <p:sp>
        <p:nvSpPr>
          <p:cNvPr id="2" name="TextBox 1"/>
          <p:cNvSpPr txBox="1"/>
          <p:nvPr/>
        </p:nvSpPr>
        <p:spPr>
          <a:xfrm>
            <a:off x="533400" y="990600"/>
            <a:ext cx="80772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Sabit Disklerde Master &amp; Slave Ayarı: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09600" y="2170093"/>
            <a:ext cx="8001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800" dirty="0" smtClean="0"/>
              <a:t>Anakart üzerindeki bir ide(pata) konnektörüne iki adet pata disk bağlanabilir.  </a:t>
            </a:r>
          </a:p>
          <a:p>
            <a:endParaRPr lang="tr-TR" sz="2800" dirty="0"/>
          </a:p>
          <a:p>
            <a:r>
              <a:rPr lang="tr-TR" sz="2800" dirty="0" smtClean="0"/>
              <a:t>Bu işlem, disk üzerindeki</a:t>
            </a:r>
          </a:p>
          <a:p>
            <a:r>
              <a:rPr lang="tr-TR" sz="2800" b="1" u="sng" dirty="0" smtClean="0"/>
              <a:t>jumper</a:t>
            </a:r>
            <a:r>
              <a:rPr lang="tr-TR" sz="2800" dirty="0" smtClean="0"/>
              <a:t> ayarları ile </a:t>
            </a:r>
          </a:p>
          <a:p>
            <a:r>
              <a:rPr lang="tr-TR" sz="2800" dirty="0" smtClean="0"/>
              <a:t>yapılmaktadır</a:t>
            </a:r>
            <a:endParaRPr lang="tr-TR" sz="2800" dirty="0"/>
          </a:p>
        </p:txBody>
      </p:sp>
      <p:pic>
        <p:nvPicPr>
          <p:cNvPr id="19458" name="Picture 2" descr="C:\Users\marin\Desktop\jump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4464" y="3073837"/>
            <a:ext cx="3162300" cy="268605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28116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Dosya Sistemleri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371600"/>
            <a:ext cx="7848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Cluster</a:t>
            </a:r>
          </a:p>
          <a:p>
            <a:endParaRPr lang="tr-TR" sz="2800" b="1" dirty="0" smtClean="0"/>
          </a:p>
          <a:p>
            <a:r>
              <a:rPr lang="tr-TR" sz="2800" dirty="0"/>
              <a:t>Bir dosyanın kaydedildiği alan olarak da ifade edilebilir. Dosyalar tamamını doldurmasa bile clusteri işgal edebilirler. Bu durum yer kaybına neden olur</a:t>
            </a:r>
            <a:r>
              <a:rPr lang="tr-TR" sz="2800" dirty="0" smtClean="0"/>
              <a:t>.</a:t>
            </a:r>
          </a:p>
          <a:p>
            <a:endParaRPr lang="tr-TR" sz="2800" dirty="0"/>
          </a:p>
          <a:p>
            <a:r>
              <a:rPr lang="tr-TR" sz="2800" dirty="0" smtClean="0"/>
              <a:t>Bu </a:t>
            </a:r>
            <a:r>
              <a:rPr lang="tr-TR" sz="2800" dirty="0"/>
              <a:t>nedenle cluster alanı ne kadar düşük ise yer kaybımız ve performansımız o kadar iyi olur</a:t>
            </a:r>
            <a:r>
              <a:rPr lang="tr-TR" sz="2800" dirty="0" smtClean="0"/>
              <a:t>.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xmlns="" val="296710449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 smtClean="0"/>
              <a:t>Dosya Sistemleri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1873" y="1371600"/>
            <a:ext cx="7848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Fat32</a:t>
            </a:r>
          </a:p>
          <a:p>
            <a:r>
              <a:rPr lang="tr-TR" sz="2800" dirty="0"/>
              <a:t>32 bitlik bant genişliği ve fat kayıt boyutu vardır. Bu sistemde cluster bölümü 4-32KB, Cluster/Sector sayısı ise 8-64’tür</a:t>
            </a:r>
            <a:r>
              <a:rPr lang="tr-TR" sz="2800" dirty="0" smtClean="0"/>
              <a:t>.</a:t>
            </a:r>
          </a:p>
          <a:p>
            <a:endParaRPr lang="tr-TR" sz="2800" b="1" dirty="0" smtClean="0"/>
          </a:p>
          <a:p>
            <a:r>
              <a:rPr lang="tr-TR" sz="2800" b="1" dirty="0" smtClean="0"/>
              <a:t>NTFS</a:t>
            </a:r>
          </a:p>
          <a:p>
            <a:r>
              <a:rPr lang="tr-TR" sz="2800" dirty="0"/>
              <a:t>Windows NT işletim sistemi ile gelmiştir.  Fat’a göre daha güvenlidir. Cluster bölümü 1KB’dir.</a:t>
            </a:r>
          </a:p>
          <a:p>
            <a:endParaRPr lang="tr-TR" sz="2800" dirty="0"/>
          </a:p>
          <a:p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xmlns="" val="18149899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80772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000" dirty="0" smtClean="0">
                <a:latin typeface="+mn-lt"/>
                <a:cs typeface="+mn-cs"/>
              </a:rPr>
              <a:t> 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tr-TR" sz="2800" b="1" dirty="0"/>
              <a:t>CD-DVD ROM </a:t>
            </a:r>
            <a:endParaRPr lang="tr-TR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1873" y="1371600"/>
            <a:ext cx="7848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/>
              <a:t>CD-Rom </a:t>
            </a:r>
            <a:endParaRPr lang="tr-TR" sz="2800" b="1" dirty="0" smtClean="0"/>
          </a:p>
          <a:p>
            <a:r>
              <a:rPr lang="tr-TR" sz="2800" dirty="0"/>
              <a:t>bazı özel durumlar dışında verilerin sadece okunabildiği ortamlardır. Bu özel durumlar, okunur/yazılır CD’ler ve kayıt cihazlarıdır.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6562" y="3505200"/>
            <a:ext cx="319087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15452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TARİHÇE</a:t>
            </a: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dirty="0" smtClean="0"/>
              <a:t>Amerikalı </a:t>
            </a:r>
            <a:r>
              <a:rPr lang="tr-TR" b="1" dirty="0"/>
              <a:t>Hermann </a:t>
            </a:r>
            <a:r>
              <a:rPr lang="tr-TR" b="1" dirty="0" smtClean="0"/>
              <a:t>Hollerith </a:t>
            </a:r>
            <a:r>
              <a:rPr lang="tr-TR" dirty="0" smtClean="0"/>
              <a:t>(1890)</a:t>
            </a:r>
            <a:endParaRPr lang="tr-TR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ABD </a:t>
            </a:r>
            <a:r>
              <a:rPr lang="tr-TR" dirty="0"/>
              <a:t>nüfus sayımında kolaylık sağlamak için delikli kartlar ile çalışan bilgisayar</a:t>
            </a:r>
            <a:r>
              <a:rPr lang="tr-TR" dirty="0" smtClean="0"/>
              <a:t>.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dirty="0" smtClean="0"/>
              <a:t>ENIAC </a:t>
            </a:r>
            <a:r>
              <a:rPr lang="tr-TR" dirty="0" smtClean="0"/>
              <a:t>(</a:t>
            </a:r>
            <a:r>
              <a:rPr lang="tr-TR" dirty="0"/>
              <a:t>1945 </a:t>
            </a:r>
            <a:r>
              <a:rPr lang="tr-TR" dirty="0" smtClean="0"/>
              <a:t>): </a:t>
            </a:r>
            <a:r>
              <a:rPr lang="tr-TR" dirty="0"/>
              <a:t>(tarihi ilk bilgisayar)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/>
              <a:t>Tarihin ilk bilgisayarı </a:t>
            </a:r>
            <a:r>
              <a:rPr lang="tr-TR" dirty="0" smtClean="0"/>
              <a:t>ENIAC(electronic </a:t>
            </a:r>
            <a:r>
              <a:rPr lang="tr-TR" dirty="0"/>
              <a:t>Numerikal Integrator Analyzer and Computer)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94175"/>
          </a:xfrm>
        </p:spPr>
        <p:txBody>
          <a:bodyPr/>
          <a:lstStyle/>
          <a:p>
            <a:r>
              <a:rPr lang="tr-TR" sz="3200" b="1" smtClean="0"/>
              <a:t>TARİHÇE</a:t>
            </a:r>
          </a:p>
          <a:p>
            <a:pPr>
              <a:buFont typeface="Wingdings" pitchFamily="2" charset="2"/>
              <a:buChar char="q"/>
            </a:pPr>
            <a:r>
              <a:rPr lang="tr-TR" b="1" smtClean="0"/>
              <a:t>ENIAC </a:t>
            </a:r>
            <a:r>
              <a:rPr lang="tr-TR" smtClean="0"/>
              <a:t>(1945 ): (tarihi ilk bilgisayar)</a:t>
            </a:r>
          </a:p>
          <a:p>
            <a:endParaRPr lang="tr-TR" sz="3200" smtClean="0"/>
          </a:p>
          <a:p>
            <a:endParaRPr lang="tr-TR" sz="3200" smtClean="0"/>
          </a:p>
          <a:p>
            <a:endParaRPr lang="tr-TR" sz="3200" smtClean="0"/>
          </a:p>
          <a:p>
            <a:endParaRPr lang="tr-TR" sz="3200" smtClean="0"/>
          </a:p>
          <a:p>
            <a:endParaRPr lang="tr-TR" sz="3200" smtClean="0"/>
          </a:p>
          <a:p>
            <a:endParaRPr lang="tr-TR" sz="3200" smtClean="0"/>
          </a:p>
          <a:p>
            <a:endParaRPr lang="tr-TR" sz="3200" b="1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7419882" cy="266700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1270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457200" y="5221288"/>
            <a:ext cx="8229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r>
              <a:rPr lang="tr-TR"/>
              <a:t>ESTERGERSTON VE GLORIA GORDEN ENIAC'I YENİ BİR PROGRAM İÇİN KABLOLARKEN...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Bilgisayar Nedir?</a:t>
            </a:r>
            <a:r>
              <a:rPr lang="tr-TR" b="1" dirty="0" smtClean="0"/>
              <a:t> </a:t>
            </a:r>
            <a:r>
              <a:rPr lang="tr-TR" dirty="0" smtClean="0"/>
              <a:t>(yenilir mi içilir mi?)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 smtClean="0"/>
              <a:t>Bilgisayar, kullanıcıdan aldığı verilerle mantıksal(&lt;,&gt;) ve aritmetiksel(+,-,*,/)  </a:t>
            </a:r>
            <a:r>
              <a:rPr lang="tr-TR" b="1" u="sng" dirty="0" smtClean="0"/>
              <a:t>işlemleri yapan</a:t>
            </a:r>
            <a:r>
              <a:rPr lang="tr-TR" dirty="0" smtClean="0"/>
              <a:t>;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 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dirty="0" smtClean="0"/>
              <a:t>Yaptığı işlemlerin sonucunu </a:t>
            </a:r>
            <a:r>
              <a:rPr lang="tr-TR" b="1" u="sng" dirty="0" smtClean="0"/>
              <a:t>saklayabilen</a:t>
            </a:r>
            <a:r>
              <a:rPr lang="tr-TR" dirty="0" smtClean="0"/>
              <a:t>; sakladığı bilgilere istenildiğinde </a:t>
            </a:r>
            <a:r>
              <a:rPr lang="tr-TR" b="1" u="sng" dirty="0" smtClean="0"/>
              <a:t>ulaşılabilen</a:t>
            </a:r>
            <a:r>
              <a:rPr lang="tr-TR" dirty="0" smtClean="0"/>
              <a:t> elektronik bir makinedir.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tr-TR" dirty="0" smtClean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sz="2400" i="1" dirty="0" smtClean="0"/>
              <a:t>Not: Bilgisayarlar ile insanlar arasındaki en önemli fark nedir? Hayır, bilgisayar aptal değildir.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endParaRPr lang="tr-TR" sz="3200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337175"/>
          </a:xfrm>
        </p:spPr>
        <p:txBody>
          <a:bodyPr>
            <a:normAutofit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tr-TR" sz="3200" b="1" dirty="0" smtClean="0"/>
              <a:t>Bilgisayar Nedir?</a:t>
            </a:r>
            <a:r>
              <a:rPr lang="tr-TR" b="1" dirty="0" smtClean="0"/>
              <a:t> </a:t>
            </a:r>
            <a:r>
              <a:rPr lang="tr-TR" dirty="0" smtClean="0"/>
              <a:t>(yenilir mi içilir mi?)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/>
              <a:t>Bilgisayar 2 ana bölümden </a:t>
            </a:r>
            <a:r>
              <a:rPr lang="tr-TR" dirty="0" smtClean="0"/>
              <a:t>oluşur</a:t>
            </a:r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u="sng" dirty="0"/>
              <a:t>A-) </a:t>
            </a:r>
            <a:r>
              <a:rPr lang="tr-TR" b="1" u="sng" dirty="0" smtClean="0"/>
              <a:t>DONANIM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 smtClean="0"/>
              <a:t>  Bilgisayar fiziksel bileşenleridir.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endParaRPr lang="tr-TR" b="1" u="sng" dirty="0" smtClean="0"/>
          </a:p>
          <a:p>
            <a:pPr marL="265176" indent="-265176" fontAlgn="auto"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tr-TR" b="1" u="sng" dirty="0"/>
              <a:t>B-) </a:t>
            </a:r>
            <a:r>
              <a:rPr lang="tr-TR" b="1" u="sng" dirty="0" smtClean="0"/>
              <a:t>YAZILIM</a:t>
            </a:r>
            <a:endParaRPr lang="tr-TR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tr-TR" dirty="0"/>
              <a:t> </a:t>
            </a:r>
            <a:r>
              <a:rPr lang="tr-TR" dirty="0" smtClean="0"/>
              <a:t> Bilgisayarın </a:t>
            </a:r>
            <a:r>
              <a:rPr lang="tr-TR" dirty="0"/>
              <a:t>kullandığı programların genel </a:t>
            </a:r>
            <a:r>
              <a:rPr lang="tr-TR" dirty="0" smtClean="0"/>
              <a:t> adıdır</a:t>
            </a:r>
            <a:r>
              <a:rPr lang="tr-TR" dirty="0"/>
              <a:t>. </a:t>
            </a:r>
            <a:r>
              <a:rPr lang="tr-TR" dirty="0" smtClean="0"/>
              <a:t>(donanımı kullanmamıza yarar)</a:t>
            </a:r>
            <a:endParaRPr lang="tr-TR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dirty="0" smtClean="0"/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endParaRPr lang="tr-TR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E14702-9631-403A-AB14-6F43987A392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6800" y="6111875"/>
            <a:ext cx="3624263" cy="365125"/>
          </a:xfrm>
        </p:spPr>
        <p:txBody>
          <a:bodyPr/>
          <a:lstStyle/>
          <a:p>
            <a:pPr algn="r">
              <a:defRPr/>
            </a:pPr>
            <a:r>
              <a:rPr lang="en-US" dirty="0" smtClean="0"/>
              <a:t>CEIT 253 BİLGİSAYAR DONANIMI, BÖTE 2010-2011 ÖĞR. GÖR. FATİH SOYKAN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388</TotalTime>
  <Words>2336</Words>
  <Application>Microsoft Office PowerPoint</Application>
  <PresentationFormat>On-screen Show (4:3)</PresentationFormat>
  <Paragraphs>571</Paragraphs>
  <Slides>58</Slides>
  <Notes>57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Aspect</vt:lpstr>
      <vt:lpstr>CEIT 253 BİLGİSAYAR DONANIMI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CEIT 253 BİLGİSAYAR DONANIMI</dc:title>
  <dc:creator>marin</dc:creator>
  <cp:lastModifiedBy>marin</cp:lastModifiedBy>
  <cp:revision>83</cp:revision>
  <dcterms:created xsi:type="dcterms:W3CDTF">2006-08-16T00:00:00Z</dcterms:created>
  <dcterms:modified xsi:type="dcterms:W3CDTF">2010-11-01T16:59:27Z</dcterms:modified>
</cp:coreProperties>
</file>